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97" r:id="rId7"/>
    <p:sldId id="260" r:id="rId8"/>
    <p:sldId id="258" r:id="rId9"/>
    <p:sldId id="274" r:id="rId10"/>
    <p:sldId id="273" r:id="rId11"/>
    <p:sldId id="275" r:id="rId12"/>
    <p:sldId id="261" r:id="rId13"/>
    <p:sldId id="276" r:id="rId14"/>
    <p:sldId id="277" r:id="rId15"/>
    <p:sldId id="278" r:id="rId16"/>
    <p:sldId id="279" r:id="rId17"/>
    <p:sldId id="282" r:id="rId18"/>
    <p:sldId id="280" r:id="rId19"/>
    <p:sldId id="262" r:id="rId20"/>
    <p:sldId id="281" r:id="rId21"/>
    <p:sldId id="283" r:id="rId22"/>
    <p:sldId id="284" r:id="rId23"/>
    <p:sldId id="265" r:id="rId24"/>
    <p:sldId id="291" r:id="rId25"/>
    <p:sldId id="266" r:id="rId26"/>
    <p:sldId id="295" r:id="rId27"/>
    <p:sldId id="296" r:id="rId28"/>
    <p:sldId id="288" r:id="rId29"/>
    <p:sldId id="267" r:id="rId30"/>
    <p:sldId id="285" r:id="rId31"/>
    <p:sldId id="268" r:id="rId32"/>
    <p:sldId id="293" r:id="rId33"/>
    <p:sldId id="269" r:id="rId34"/>
    <p:sldId id="270" r:id="rId35"/>
    <p:sldId id="294" r:id="rId36"/>
    <p:sldId id="292" r:id="rId37"/>
    <p:sldId id="286" r:id="rId38"/>
    <p:sldId id="271" r:id="rId39"/>
    <p:sldId id="287" r:id="rId40"/>
    <p:sldId id="272" r:id="rId41"/>
    <p:sldId id="298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7" autoAdjust="0"/>
    <p:restoredTop sz="94660"/>
  </p:normalViewPr>
  <p:slideViewPr>
    <p:cSldViewPr>
      <p:cViewPr>
        <p:scale>
          <a:sx n="81" d="100"/>
          <a:sy n="81" d="100"/>
        </p:scale>
        <p:origin x="-248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7C2A-ED40-4ED8-A659-E85443E800AF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3C156-4650-4802-81D3-B335C17011C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2736304"/>
          </a:xfrm>
        </p:spPr>
        <p:txBody>
          <a:bodyPr>
            <a:noAutofit/>
          </a:bodyPr>
          <a:lstStyle/>
          <a:p>
            <a:r>
              <a:rPr lang="tr-TR" sz="6600" b="1" dirty="0" smtClean="0"/>
              <a:t>Kendimizi Koruma Yolları ve </a:t>
            </a:r>
            <a:br>
              <a:rPr lang="tr-TR" sz="6600" b="1" dirty="0" smtClean="0"/>
            </a:br>
            <a:r>
              <a:rPr lang="tr-TR" sz="6600" b="1" dirty="0" smtClean="0"/>
              <a:t>Güvenli Yaşam</a:t>
            </a:r>
            <a:endParaRPr lang="tr-TR" sz="66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sevimli-kahramanlar-yapboz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9144000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Users\TOSHIBA\Desktop\4. sınıflar için\10553574_717755924986570_490436248451121367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63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TOSHIBA\Desktop\4. sınıflar için\10802070_717756144986548_166037794362452128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24528" cy="756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Bedenimizi Korumak</a:t>
            </a:r>
            <a:endParaRPr lang="tr-TR" sz="54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Bedeniniz sadece size aittir. </a:t>
            </a:r>
          </a:p>
          <a:p>
            <a:r>
              <a:rPr lang="tr-TR" sz="4000" b="1" dirty="0" smtClean="0">
                <a:solidFill>
                  <a:schemeClr val="bg1"/>
                </a:solidFill>
              </a:rPr>
              <a:t>Özellikle </a:t>
            </a:r>
            <a:r>
              <a:rPr lang="tr-TR" sz="4000" b="1" dirty="0">
                <a:solidFill>
                  <a:schemeClr val="bg1"/>
                </a:solidFill>
              </a:rPr>
              <a:t>iç çamaşırları ile kapatılan </a:t>
            </a:r>
            <a:r>
              <a:rPr lang="tr-TR" sz="4000" b="1" dirty="0" smtClean="0">
                <a:solidFill>
                  <a:schemeClr val="bg1"/>
                </a:solidFill>
              </a:rPr>
              <a:t>bölgeler </a:t>
            </a:r>
            <a:r>
              <a:rPr lang="tr-TR" sz="4000" b="1" dirty="0">
                <a:solidFill>
                  <a:schemeClr val="bg1"/>
                </a:solidFill>
              </a:rPr>
              <a:t>çok özel </a:t>
            </a:r>
            <a:r>
              <a:rPr lang="tr-TR" sz="4000" b="1" dirty="0" smtClean="0">
                <a:solidFill>
                  <a:schemeClr val="bg1"/>
                </a:solidFill>
              </a:rPr>
              <a:t>bölgelerdir ve </a:t>
            </a:r>
            <a:r>
              <a:rPr lang="tr-TR" sz="4000" b="1" dirty="0">
                <a:solidFill>
                  <a:schemeClr val="bg1"/>
                </a:solidFill>
              </a:rPr>
              <a:t>kimsenin bu bölgelere </a:t>
            </a:r>
            <a:r>
              <a:rPr lang="tr-TR" sz="4000" b="1" dirty="0" smtClean="0">
                <a:solidFill>
                  <a:schemeClr val="bg1"/>
                </a:solidFill>
              </a:rPr>
              <a:t>dokunmaya hakkı yoktur.</a:t>
            </a:r>
            <a:endParaRPr lang="tr-TR" sz="4000" b="1" dirty="0">
              <a:solidFill>
                <a:schemeClr val="bg1"/>
              </a:solidFill>
            </a:endParaRPr>
          </a:p>
          <a:p>
            <a:pPr lvl="0"/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FF00"/>
                </a:solidFill>
              </a:rPr>
              <a:t>Bedenimizi Korumak</a:t>
            </a:r>
            <a:endParaRPr lang="tr-TR" sz="6000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r-TR" sz="4400" dirty="0" smtClean="0"/>
              <a:t>Bedeniniz sadece size aittir ve başkası tarafından ellenmek veya öpülmek istemiyorsanız buna </a:t>
            </a:r>
            <a:r>
              <a:rPr lang="tr-TR" sz="4400" dirty="0" smtClean="0">
                <a:solidFill>
                  <a:srgbClr val="FFFF00"/>
                </a:solidFill>
              </a:rPr>
              <a:t>‘</a:t>
            </a:r>
            <a:r>
              <a:rPr lang="tr-TR" sz="4400" b="1" dirty="0" smtClean="0">
                <a:solidFill>
                  <a:srgbClr val="FFFF00"/>
                </a:solidFill>
              </a:rPr>
              <a:t>hayır deme </a:t>
            </a:r>
            <a:r>
              <a:rPr lang="tr-TR" sz="4400" dirty="0" smtClean="0">
                <a:solidFill>
                  <a:srgbClr val="FFFF00"/>
                </a:solidFill>
              </a:rPr>
              <a:t>hakkına’ </a:t>
            </a:r>
            <a:r>
              <a:rPr lang="tr-TR" sz="4400" dirty="0" smtClean="0"/>
              <a:t>sahipsiniz.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Bedenimizi Korumak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/>
          </a:bodyPr>
          <a:lstStyle/>
          <a:p>
            <a:pPr lvl="0"/>
            <a:r>
              <a:rPr lang="tr-TR" sz="4800" b="1" dirty="0" smtClean="0"/>
              <a:t>Size kimlerin dokunabileceğine, öpebileceğine ve sarılabileceğine kendiniz karar verebilir ve istemediğiniz noktada </a:t>
            </a:r>
            <a:r>
              <a:rPr lang="tr-TR" sz="4800" b="1" dirty="0" smtClean="0">
                <a:solidFill>
                  <a:srgbClr val="FFFF00"/>
                </a:solidFill>
              </a:rPr>
              <a:t>“hayır” </a:t>
            </a:r>
            <a:r>
              <a:rPr lang="tr-TR" sz="4800" b="1" dirty="0" smtClean="0"/>
              <a:t>diyebilirsiniz.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TOSHIBA\Desktop\4. sınıflar için\10338295_717756248319871_204743429545375318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416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TOSHIBA\Desktop\4. sınıflar için\10435541_717756304986532_375153971245068562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TOSHIBA\Desktop\4. sınıflar için\13144_717756174986545_535421169601064731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TOSHIBA\Desktop\4. sınıflar için\10805783_717755868319909_828139151281273668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700" b="1" dirty="0" smtClean="0">
                <a:solidFill>
                  <a:srgbClr val="FF0000"/>
                </a:solidFill>
              </a:rPr>
              <a:t>İyi Dokunma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3456384"/>
          </a:xfrm>
        </p:spPr>
        <p:txBody>
          <a:bodyPr>
            <a:normAutofit lnSpcReduction="10000"/>
          </a:bodyPr>
          <a:lstStyle/>
          <a:p>
            <a:pPr lvl="0"/>
            <a:r>
              <a:rPr lang="tr-TR" dirty="0" smtClean="0">
                <a:solidFill>
                  <a:schemeClr val="bg1"/>
                </a:solidFill>
              </a:rPr>
              <a:t>Sevdiğin </a:t>
            </a:r>
            <a:r>
              <a:rPr lang="tr-TR" dirty="0">
                <a:solidFill>
                  <a:schemeClr val="bg1"/>
                </a:solidFill>
              </a:rPr>
              <a:t>kişilerin sarılması ve öpmesi güzel bir şeydir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Uyandığında annenin sana sarılması ve öpmesi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Babanın iyi geceler dilemek için sarılması ve öpmesi</a:t>
            </a:r>
          </a:p>
          <a:p>
            <a:pPr lvl="1"/>
            <a:r>
              <a:rPr lang="tr-TR" dirty="0">
                <a:solidFill>
                  <a:schemeClr val="bg1"/>
                </a:solidFill>
              </a:rPr>
              <a:t>Anneanne ve dedenin ziyarete geldiklerinde herkesin birbirini kucaklaması ve öpme</a:t>
            </a:r>
            <a:r>
              <a:rPr lang="tr-TR" b="1" dirty="0">
                <a:solidFill>
                  <a:schemeClr val="bg1"/>
                </a:solidFill>
              </a:rPr>
              <a:t>si</a:t>
            </a:r>
          </a:p>
          <a:p>
            <a:endParaRPr lang="tr-TR" dirty="0"/>
          </a:p>
        </p:txBody>
      </p:sp>
      <p:pic>
        <p:nvPicPr>
          <p:cNvPr id="4" name="3 Resim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293096"/>
            <a:ext cx="4716016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GÜVENLİK HAKKI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Her çocuk güvende </a:t>
            </a:r>
            <a:r>
              <a:rPr lang="tr-TR" dirty="0"/>
              <a:t>olma </a:t>
            </a:r>
            <a:r>
              <a:rPr lang="tr-TR" dirty="0" smtClean="0"/>
              <a:t>hakkına sahiptir </a:t>
            </a:r>
            <a:r>
              <a:rPr lang="tr-TR" dirty="0"/>
              <a:t>ve </a:t>
            </a:r>
            <a:r>
              <a:rPr lang="tr-TR" dirty="0" smtClean="0"/>
              <a:t>hiç kimse bu hakkı sizin ellerinizden alamaz.</a:t>
            </a:r>
            <a:endParaRPr lang="tr-TR" dirty="0"/>
          </a:p>
          <a:p>
            <a:pPr lvl="1"/>
            <a:endParaRPr lang="tr-TR" dirty="0"/>
          </a:p>
          <a:p>
            <a:endParaRPr lang="tr-TR" dirty="0"/>
          </a:p>
        </p:txBody>
      </p:sp>
      <p:pic>
        <p:nvPicPr>
          <p:cNvPr id="4" name="3 Resim" descr="21032-fransiz-liderlere-cizgi-karakter-yakistir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424" y="3545632"/>
            <a:ext cx="518457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TOSHIBA\Desktop\4. sınıflar için\10348534_717756028319893_489089269054249346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560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TOSHIBA\Desktop\4. sınıflar için\10426581_717755951653234_671884674917459066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TOSHIBA\Desktop\4. sınıflar için\1507855_717755981653231_3051193099023940445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tr-TR" sz="8000" b="1" dirty="0">
                <a:solidFill>
                  <a:srgbClr val="FF0000"/>
                </a:solidFill>
              </a:rPr>
              <a:t>Kötü Dokunma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016224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4400" dirty="0"/>
              <a:t>Kendini rahatsız hissetmene neden olan dokunmalar genellikle kötü dokunmalardır.</a:t>
            </a:r>
          </a:p>
          <a:p>
            <a:endParaRPr lang="tr-TR" dirty="0"/>
          </a:p>
        </p:txBody>
      </p:sp>
      <p:pic>
        <p:nvPicPr>
          <p:cNvPr id="4" name="3 Resim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717032"/>
            <a:ext cx="3635896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TOSHIBA\Desktop\4. sınıflar için\1484574_717756058319890_76221592635555648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5" y="0"/>
            <a:ext cx="9145015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FFFF00"/>
                </a:solidFill>
              </a:rPr>
              <a:t>Kötü dokunmanın ne olduğunu bilmek ister misin?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Canını acıtan dokunma kötü dokunmadır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lvl="0"/>
            <a:r>
              <a:rPr lang="tr-TR" dirty="0">
                <a:solidFill>
                  <a:schemeClr val="bg1"/>
                </a:solidFill>
              </a:rPr>
              <a:t>Dokunulmasını istemediğin halde sana dokunulursa bu bir kötü dokunmadır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tr-TR" dirty="0"/>
          </a:p>
          <a:p>
            <a:endParaRPr lang="tr-TR" dirty="0"/>
          </a:p>
        </p:txBody>
      </p:sp>
      <p:pic>
        <p:nvPicPr>
          <p:cNvPr id="4" name="3 Resim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293097"/>
            <a:ext cx="558011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Kötü dokunmanın ne olduğunu bilmek ister misin?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tr-TR" dirty="0" smtClean="0"/>
              <a:t>Dokunma seni korkutuyor ve sinirlendiriyorsa bu bir kötü dokunmadır.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Dokunan kişi bunu hiç kimseye söylememeni istiyorsa bu bir kötü dokunmadır.</a:t>
            </a:r>
          </a:p>
          <a:p>
            <a:pPr lvl="0"/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cartoon-baby-cr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75" y="4293096"/>
            <a:ext cx="3476625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Kötü dokunmanın ne olduğunu bilmek ister misin?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/>
            <a:r>
              <a:rPr lang="tr-TR" dirty="0" smtClean="0"/>
              <a:t>Dokunan kişi kendini rahatsız hissetmene neden oluyorsa, bu kötü bir dokunmadır.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Dokunan kişi bunu başkasına söylersen sana bir zarar vereceğini tehdidinde bulunuyorsa bu bir kötü dokunmadır.</a:t>
            </a:r>
          </a:p>
          <a:p>
            <a:endParaRPr lang="tr-TR" dirty="0"/>
          </a:p>
        </p:txBody>
      </p:sp>
      <p:pic>
        <p:nvPicPr>
          <p:cNvPr id="4" name="3 Resim" descr="26379364-beyaz-izole-ağlayan-küçük-bir-kız-çizi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775" y="4437112"/>
            <a:ext cx="3324225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Birisi sana istemediğin bir şekilde dokunduğunda bunu gizlemek zorunda değilsin. 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Kendinin kötü olduğunu düşünme. Kötü olan sen değil, sana kötü bir şekilde dokunan kişidir.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Bedenin sana aittir. Sen istemiyorsan kimse sana dokunmamalıdır.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408712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“Böyle bir durum ne olursa olsun sizin suçunuz olamaz. </a:t>
            </a:r>
            <a:endParaRPr lang="tr-TR" dirty="0" smtClean="0"/>
          </a:p>
          <a:p>
            <a:pPr lvl="0"/>
            <a:r>
              <a:rPr lang="tr-TR" smtClean="0"/>
              <a:t>Bir </a:t>
            </a:r>
            <a:r>
              <a:rPr lang="tr-TR" dirty="0"/>
              <a:t>an bundan hoşlansanız, hatta size söylenenleri bilmediğiniz bir nedenle yapsanız dahi BU SİZİ ASLA SUÇ ORTAĞI YAPMAZ. </a:t>
            </a:r>
            <a:endParaRPr lang="tr-TR" dirty="0" smtClean="0"/>
          </a:p>
          <a:p>
            <a:pPr lvl="0"/>
            <a:r>
              <a:rPr lang="tr-TR" dirty="0" smtClean="0"/>
              <a:t>Çünkü </a:t>
            </a:r>
            <a:r>
              <a:rPr lang="tr-TR" dirty="0"/>
              <a:t>SİZ ÇOCUKSUNUZ VE BÖYLE DURUMLARDA ASLA SUÇLU OLAMAZSINIZ. BUNUN DIŞINDA BAŞKA BİR GERÇEK YOKTUR”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/>
              <a:t>İnşaatlarda, boş, terk edilmiş evlerde, bodrumlarda, ailenizin bilgisi olmadan oynamamanız gerekir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b="1" dirty="0" smtClean="0"/>
              <a:t>Ailenizden izinsiz arkadaş ve komşu evlerine gitmemelisiniz.</a:t>
            </a:r>
          </a:p>
          <a:p>
            <a:endParaRPr lang="tr-TR" dirty="0"/>
          </a:p>
        </p:txBody>
      </p:sp>
      <p:pic>
        <p:nvPicPr>
          <p:cNvPr id="4" name="3 Resim" descr="depositphotos_4727741-Exclamation-Point-Character-Over-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4536504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TOSHIBA\Desktop\4. sınıflar için\1525572_717756108319885_697567912296387990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>
                <a:solidFill>
                  <a:srgbClr val="FF0000"/>
                </a:solidFill>
              </a:rPr>
              <a:t>’Hayır’ </a:t>
            </a:r>
            <a:r>
              <a:rPr lang="tr-TR" sz="6600" b="1" dirty="0" smtClean="0">
                <a:solidFill>
                  <a:srgbClr val="FF0000"/>
                </a:solidFill>
              </a:rPr>
              <a:t>demek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birisi </a:t>
            </a:r>
            <a:r>
              <a:rPr lang="tr-TR" dirty="0" smtClean="0"/>
              <a:t>sizi </a:t>
            </a:r>
            <a:r>
              <a:rPr lang="tr-TR" dirty="0"/>
              <a:t>incitmeye kalkarsa </a:t>
            </a:r>
            <a:r>
              <a:rPr lang="tr-TR" dirty="0" smtClean="0"/>
              <a:t>onlara hayır diyebilirsiniz.</a:t>
            </a:r>
          </a:p>
          <a:p>
            <a:r>
              <a:rPr lang="tr-TR" dirty="0" smtClean="0"/>
              <a:t>Bu </a:t>
            </a:r>
            <a:r>
              <a:rPr lang="tr-TR" dirty="0"/>
              <a:t>tarz durumlarda o eylemi yapmaya çalışan yetişkinin sözüne itaat </a:t>
            </a:r>
            <a:r>
              <a:rPr lang="tr-TR" dirty="0" smtClean="0"/>
              <a:t>etmemeniz gerekmektedir.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TOSHIBA\Desktop\4. sınıflar için\10849868_717756198319876_371432728794784432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Hayır Deme Yöntemleri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/>
            <a:r>
              <a:rPr lang="tr-TR" sz="4200" dirty="0"/>
              <a:t>HAYIR</a:t>
            </a:r>
          </a:p>
          <a:p>
            <a:pPr fontAlgn="base"/>
            <a:r>
              <a:rPr lang="tr-TR" sz="4200" dirty="0"/>
              <a:t>“Hayır”, “Hayır teşekkürler”</a:t>
            </a:r>
          </a:p>
          <a:p>
            <a:pPr fontAlgn="base"/>
            <a:r>
              <a:rPr lang="tr-TR" sz="4200" dirty="0"/>
              <a:t>“Hayır olmaz”</a:t>
            </a:r>
          </a:p>
          <a:p>
            <a:pPr fontAlgn="base"/>
            <a:r>
              <a:rPr lang="tr-TR" sz="4200" dirty="0"/>
              <a:t>MAZERET BİLDİRME</a:t>
            </a:r>
          </a:p>
          <a:p>
            <a:pPr fontAlgn="base"/>
            <a:r>
              <a:rPr lang="tr-TR" sz="4200" dirty="0"/>
              <a:t>“Hayır teşekkürler, sigara dumanından çok rahatsız oluyorum, beni öksürtüyor.”</a:t>
            </a:r>
          </a:p>
          <a:p>
            <a:pPr fontAlgn="base"/>
            <a:r>
              <a:rPr lang="tr-TR" sz="4200" dirty="0"/>
              <a:t>ATLATMA</a:t>
            </a:r>
          </a:p>
          <a:p>
            <a:pPr fontAlgn="base"/>
            <a:r>
              <a:rPr lang="tr-TR" sz="4200" dirty="0"/>
              <a:t>“Hayır, teşekkürler, şimdi değil.”</a:t>
            </a:r>
          </a:p>
          <a:p>
            <a:pPr fontAlgn="base"/>
            <a:r>
              <a:rPr lang="tr-TR" sz="4200" dirty="0"/>
              <a:t>KONUYU DEĞİŞTİRMEK</a:t>
            </a:r>
          </a:p>
          <a:p>
            <a:pPr fontAlgn="base"/>
            <a:r>
              <a:rPr lang="tr-TR" sz="4200" dirty="0"/>
              <a:t>“Hayır teşekkürler, ben bir bardak su alabilir miyim?”</a:t>
            </a:r>
          </a:p>
          <a:p>
            <a:pPr fontAlgn="base"/>
            <a:r>
              <a:rPr lang="tr-TR" sz="4200" dirty="0"/>
              <a:t>HAYIR TEKRARI</a:t>
            </a:r>
          </a:p>
          <a:p>
            <a:pPr fontAlgn="base"/>
            <a:r>
              <a:rPr lang="tr-TR" sz="4200" dirty="0"/>
              <a:t>“Hayır içmiyorum. Hayır teşekkürler.”</a:t>
            </a:r>
          </a:p>
          <a:p>
            <a:pPr fontAlgn="base"/>
            <a:r>
              <a:rPr lang="tr-TR" sz="4200" dirty="0"/>
              <a:t>YÜRÜYÜP GİTMEK/</a:t>
            </a:r>
          </a:p>
          <a:p>
            <a:pPr fontAlgn="base"/>
            <a:r>
              <a:rPr lang="tr-TR" sz="4200" dirty="0"/>
              <a:t>ORTAMDAN SAKINMAK</a:t>
            </a:r>
          </a:p>
          <a:p>
            <a:pPr fontAlgn="base"/>
            <a:r>
              <a:rPr lang="tr-TR" sz="4200" dirty="0"/>
              <a:t>“Hayır” de ve ortamı terk et.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Yardım İsteme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 </a:t>
            </a:r>
            <a:r>
              <a:rPr lang="tr-TR" sz="4400" dirty="0" smtClean="0">
                <a:solidFill>
                  <a:srgbClr val="FFFF00"/>
                </a:solidFill>
              </a:rPr>
              <a:t>Birisi size </a:t>
            </a:r>
            <a:r>
              <a:rPr lang="tr-TR" sz="4400" dirty="0">
                <a:solidFill>
                  <a:srgbClr val="FFFF00"/>
                </a:solidFill>
              </a:rPr>
              <a:t>kötü,rahatsız edici bir şey yaparsa </a:t>
            </a:r>
            <a:r>
              <a:rPr lang="tr-TR" sz="4400" dirty="0" smtClean="0">
                <a:solidFill>
                  <a:srgbClr val="FFFF00"/>
                </a:solidFill>
              </a:rPr>
              <a:t>arkadaşlarınızdan </a:t>
            </a:r>
            <a:r>
              <a:rPr lang="tr-TR" sz="4400" dirty="0">
                <a:solidFill>
                  <a:srgbClr val="FFFF00"/>
                </a:solidFill>
              </a:rPr>
              <a:t>ya da </a:t>
            </a:r>
            <a:r>
              <a:rPr lang="tr-TR" sz="4400" dirty="0" smtClean="0">
                <a:solidFill>
                  <a:srgbClr val="FFFF00"/>
                </a:solidFill>
              </a:rPr>
              <a:t>büyüklerinizden </a:t>
            </a:r>
            <a:r>
              <a:rPr lang="tr-TR" sz="4400" dirty="0">
                <a:solidFill>
                  <a:srgbClr val="FFFF00"/>
                </a:solidFill>
              </a:rPr>
              <a:t>yardım </a:t>
            </a:r>
            <a:r>
              <a:rPr lang="tr-TR" sz="4400" dirty="0" smtClean="0">
                <a:solidFill>
                  <a:srgbClr val="FFFF00"/>
                </a:solidFill>
              </a:rPr>
              <a:t>istemelisiniz.</a:t>
            </a:r>
            <a:endParaRPr lang="tr-TR" sz="4400" dirty="0">
              <a:solidFill>
                <a:srgbClr val="FFFF00"/>
              </a:solidFill>
            </a:endParaRPr>
          </a:p>
        </p:txBody>
      </p:sp>
      <p:pic>
        <p:nvPicPr>
          <p:cNvPr id="4" name="3 Resim" descr="coy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789040"/>
            <a:ext cx="4644008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TOSHIBA\Desktop\4. sınıflar için\10308388_717756714986491_633810256722096757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324528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TOSHIBA\Desktop\4. sınıflar için\10438612_717756638319832_4761829732786672267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TOSHIBA\Desktop\4. sınıflar için\10404321_717756751653154_395221154284607546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Sır Saklama</a:t>
            </a:r>
            <a:endParaRPr lang="tr-TR" sz="8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6600" dirty="0" smtClean="0"/>
              <a:t>  </a:t>
            </a:r>
            <a:r>
              <a:rPr lang="tr-TR" sz="5400" b="1" dirty="0" smtClean="0"/>
              <a:t>Bazı sırların saklanmaması gerekmektedir.</a:t>
            </a:r>
          </a:p>
          <a:p>
            <a:pPr>
              <a:buNone/>
            </a:pPr>
            <a:endParaRPr lang="tr-TR" sz="5400" b="1" dirty="0"/>
          </a:p>
        </p:txBody>
      </p:sp>
      <p:pic>
        <p:nvPicPr>
          <p:cNvPr id="5" name="4 Resim" descr="Bsmf500-2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36404"/>
            <a:ext cx="3779912" cy="37215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TOSHIBA\Desktop\4. sınıflar için\10858419_717756344986528_288828624703660970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60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tr-TR" b="1" dirty="0" smtClean="0">
                <a:solidFill>
                  <a:schemeClr val="bg1"/>
                </a:solidFill>
              </a:rPr>
              <a:t>Çevrede kötü insanlar olabilir ve sizi kandırmak için çeşitli hikayeler anlatabilirler ama buna asla inanmamalısınız.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tr-TR" dirty="0" smtClean="0">
              <a:solidFill>
                <a:schemeClr val="bg1"/>
              </a:solidFill>
            </a:endParaRPr>
          </a:p>
          <a:p>
            <a:pPr marL="342900" lvl="1" indent="-342900">
              <a:buNone/>
            </a:pPr>
            <a:r>
              <a:rPr lang="tr-TR" dirty="0" smtClean="0">
                <a:solidFill>
                  <a:schemeClr val="bg1"/>
                </a:solidFill>
              </a:rPr>
              <a:t>  “</a:t>
            </a:r>
            <a:r>
              <a:rPr lang="tr-TR" b="1" dirty="0" smtClean="0">
                <a:solidFill>
                  <a:schemeClr val="bg1"/>
                </a:solidFill>
              </a:rPr>
              <a:t>Annen kaza geçirdi; ben doktorum,seni yanına götüreceğim” vb…</a:t>
            </a:r>
          </a:p>
          <a:p>
            <a:endParaRPr lang="tr-TR" dirty="0"/>
          </a:p>
        </p:txBody>
      </p:sp>
      <p:pic>
        <p:nvPicPr>
          <p:cNvPr id="4" name="3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21088"/>
            <a:ext cx="3995936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>
                <a:solidFill>
                  <a:srgbClr val="0070C0"/>
                </a:solidFill>
              </a:rPr>
              <a:t>Yabancılarla </a:t>
            </a:r>
            <a:r>
              <a:rPr lang="tr-TR" sz="6000" dirty="0" smtClean="0">
                <a:solidFill>
                  <a:srgbClr val="0070C0"/>
                </a:solidFill>
              </a:rPr>
              <a:t>konuşmamak</a:t>
            </a:r>
            <a:endParaRPr lang="tr-TR" sz="6000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5400" dirty="0"/>
              <a:t>E</a:t>
            </a:r>
            <a:r>
              <a:rPr lang="tr-TR" sz="5400" dirty="0" smtClean="0"/>
              <a:t>ğer </a:t>
            </a:r>
            <a:r>
              <a:rPr lang="tr-TR" sz="5400" dirty="0"/>
              <a:t>bir yabancı </a:t>
            </a:r>
            <a:r>
              <a:rPr lang="tr-TR" sz="5400" dirty="0" smtClean="0"/>
              <a:t>sizinle </a:t>
            </a:r>
            <a:r>
              <a:rPr lang="tr-TR" sz="5400" dirty="0"/>
              <a:t>iletişim kurmak isterse bundan </a:t>
            </a:r>
            <a:r>
              <a:rPr lang="tr-TR" sz="5400" dirty="0" smtClean="0"/>
              <a:t>ailenizin haberi </a:t>
            </a:r>
            <a:r>
              <a:rPr lang="tr-TR" sz="5400" dirty="0"/>
              <a:t>olması </a:t>
            </a:r>
            <a:r>
              <a:rPr lang="tr-TR" sz="5400" dirty="0" smtClean="0"/>
              <a:t>gerekir.</a:t>
            </a:r>
            <a:endParaRPr lang="tr-TR" sz="5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KISACASI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Birisi size istemediğiniz bir şey yapmaya kalktığında;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Hayır deyin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Hemen onun yanından uzaklaşın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Çığlık atın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Size yardımcı olabilecek ve güvendiğiniz birisiyle bu durumu paylaşın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Size en yakın kişiden yardım isteyin 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Güvenmediğiniz kişilerin kötü sırlarını asla saklamayın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Güvenliğimizi Nasıl Sağlayabiliriz?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İnternet ortamlarında tanımadığınız insanlarla arkadaşlık yapmayın.</a:t>
            </a:r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tr-TR" dirty="0" smtClean="0"/>
              <a:t>İnternette özel görüntülerinizi paylaşmayın tanımadığınız kişilerle görüntülü görüşme yapmayın. </a:t>
            </a:r>
          </a:p>
          <a:p>
            <a:pPr lvl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581128"/>
            <a:ext cx="6084168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Güvenliğimizi Nasıl Sağlayabiliriz?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iyi tanımadığınız kişilerle baş başa vakit geçirmeyin.</a:t>
            </a:r>
          </a:p>
          <a:p>
            <a:pPr lvl="0"/>
            <a:r>
              <a:rPr lang="tr-TR" dirty="0" smtClean="0"/>
              <a:t>Ailenizin haberi olmadan </a:t>
            </a:r>
            <a:r>
              <a:rPr lang="tr-TR" dirty="0" err="1" smtClean="0"/>
              <a:t>kafelere</a:t>
            </a:r>
            <a:r>
              <a:rPr lang="tr-TR" dirty="0" smtClean="0"/>
              <a:t>,internet </a:t>
            </a:r>
            <a:r>
              <a:rPr lang="tr-TR" dirty="0" err="1" smtClean="0"/>
              <a:t>kafelere</a:t>
            </a:r>
            <a:r>
              <a:rPr lang="tr-TR" dirty="0" smtClean="0"/>
              <a:t>, oyun salonlarına gitmeyin.</a:t>
            </a:r>
          </a:p>
          <a:p>
            <a:pPr lvl="0"/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Tweety-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2561"/>
            <a:ext cx="9144000" cy="27254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/>
              <a:t>Güvenliğimizi Nasıl Sağlayabiliriz?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Ailenizin bilgisi dahilinde gittiğinizde de yediklerinize ve içtiklerinize dikkat edin.</a:t>
            </a:r>
          </a:p>
          <a:p>
            <a:pPr lvl="0"/>
            <a:r>
              <a:rPr lang="tr-TR" dirty="0" smtClean="0"/>
              <a:t>Tanımadığınız ve güvenmediğiniz kişilerden ağrı kesici vs. ilaç alıp içmeyin.</a:t>
            </a:r>
          </a:p>
          <a:p>
            <a:pPr lvl="0"/>
            <a:r>
              <a:rPr lang="tr-TR" dirty="0" smtClean="0"/>
              <a:t>Geceleri geç saatte sokakta yalnız başınıza kalmayın.</a:t>
            </a:r>
          </a:p>
          <a:p>
            <a:endParaRPr lang="tr-TR" dirty="0"/>
          </a:p>
        </p:txBody>
      </p:sp>
      <p:pic>
        <p:nvPicPr>
          <p:cNvPr id="4" name="3 Resim" descr="Bsmf500-2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365104"/>
            <a:ext cx="385192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Güvenliğimizi Nasıl Sağlayabiliriz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tr-TR" dirty="0" smtClean="0"/>
              <a:t> </a:t>
            </a:r>
          </a:p>
          <a:p>
            <a:pPr lvl="1">
              <a:buNone/>
            </a:pPr>
            <a:r>
              <a:rPr lang="tr-TR" b="1" dirty="0" smtClean="0">
                <a:solidFill>
                  <a:schemeClr val="bg1"/>
                </a:solidFill>
              </a:rPr>
              <a:t>    Güvenliğinizi korumak için gerekirse size zarar veren kişiden kaçarak, yüksek sesle bağırarak ve onu tekmeleyerek kendimizi koruyabiliriz.</a:t>
            </a:r>
          </a:p>
          <a:p>
            <a:pPr lvl="1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tr-TR" b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buNone/>
            </a:pPr>
            <a:r>
              <a:rPr lang="tr-TR" b="1" dirty="0" smtClean="0">
                <a:solidFill>
                  <a:schemeClr val="bg1"/>
                </a:solidFill>
              </a:rPr>
              <a:t>    Dikkat !!! Bu davranışları sadece kendimizi tehlikede hissettiğimizde kullanmalıyız </a:t>
            </a:r>
          </a:p>
          <a:p>
            <a:pPr lvl="1"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0243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/>
              <a:t> </a:t>
            </a:r>
            <a:r>
              <a:rPr lang="tr-TR" sz="9600" dirty="0" smtClean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BEDENİMİZİ KORUMAK</a:t>
            </a:r>
            <a:endParaRPr lang="tr-TR" sz="9600" dirty="0">
              <a:solidFill>
                <a:schemeClr val="accent1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Resim" descr="cizgi-karakterler-660x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662</Words>
  <Application>Microsoft Office PowerPoint</Application>
  <PresentationFormat>Ekran Gösterisi (4:3)</PresentationFormat>
  <Paragraphs>98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Kendimizi Koruma Yolları ve  Güvenli Yaşam</vt:lpstr>
      <vt:lpstr>GÜVENLİK HAKKI</vt:lpstr>
      <vt:lpstr>Güvenliğimizi Nasıl Sağlayabiliriz?</vt:lpstr>
      <vt:lpstr>Güvenliğimizi Nasıl Sağlayabiliriz?</vt:lpstr>
      <vt:lpstr>Güvenliğimizi Nasıl Sağlayabiliriz?</vt:lpstr>
      <vt:lpstr>Güvenliğimizi Nasıl Sağlayabiliriz?</vt:lpstr>
      <vt:lpstr> Güvenliğimizi Nasıl Sağlayabiliriz?</vt:lpstr>
      <vt:lpstr>Güvenliğimizi Nasıl Sağlayabiliriz?</vt:lpstr>
      <vt:lpstr>Slayt 9</vt:lpstr>
      <vt:lpstr>Slayt 10</vt:lpstr>
      <vt:lpstr>Slayt 11</vt:lpstr>
      <vt:lpstr>Bedenimizi Korumak</vt:lpstr>
      <vt:lpstr>Bedenimizi Korumak</vt:lpstr>
      <vt:lpstr>Bedenimizi Korumak</vt:lpstr>
      <vt:lpstr>Slayt 15</vt:lpstr>
      <vt:lpstr>Slayt 16</vt:lpstr>
      <vt:lpstr>Slayt 17</vt:lpstr>
      <vt:lpstr>Slayt 18</vt:lpstr>
      <vt:lpstr>İyi Dokunma </vt:lpstr>
      <vt:lpstr>Slayt 20</vt:lpstr>
      <vt:lpstr>Slayt 21</vt:lpstr>
      <vt:lpstr>Slayt 22</vt:lpstr>
      <vt:lpstr>Kötü Dokunma </vt:lpstr>
      <vt:lpstr>Slayt 24</vt:lpstr>
      <vt:lpstr>Kötü dokunmanın ne olduğunu bilmek ister misin? </vt:lpstr>
      <vt:lpstr>Kötü dokunmanın ne olduğunu bilmek ister misin?</vt:lpstr>
      <vt:lpstr>Kötü dokunmanın ne olduğunu bilmek ister misin?</vt:lpstr>
      <vt:lpstr>Slayt 28</vt:lpstr>
      <vt:lpstr>Slayt 29</vt:lpstr>
      <vt:lpstr>Slayt 30</vt:lpstr>
      <vt:lpstr>’Hayır’ demek</vt:lpstr>
      <vt:lpstr>Slayt 32</vt:lpstr>
      <vt:lpstr>Hayır Deme Yöntemleri</vt:lpstr>
      <vt:lpstr>Yardım İsteme</vt:lpstr>
      <vt:lpstr>Slayt 35</vt:lpstr>
      <vt:lpstr>Slayt 36</vt:lpstr>
      <vt:lpstr>Slayt 37</vt:lpstr>
      <vt:lpstr>Sır Saklama</vt:lpstr>
      <vt:lpstr>Slayt 39</vt:lpstr>
      <vt:lpstr>Yabancılarla konuşmamak</vt:lpstr>
      <vt:lpstr>KISACASI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özden</cp:lastModifiedBy>
  <cp:revision>24</cp:revision>
  <dcterms:created xsi:type="dcterms:W3CDTF">2014-12-10T05:12:47Z</dcterms:created>
  <dcterms:modified xsi:type="dcterms:W3CDTF">2019-05-17T05:02:02Z</dcterms:modified>
</cp:coreProperties>
</file>