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0"/>
  </p:notesMasterIdLst>
  <p:sldIdLst>
    <p:sldId id="256" r:id="rId2"/>
    <p:sldId id="257" r:id="rId3"/>
    <p:sldId id="259" r:id="rId4"/>
    <p:sldId id="293" r:id="rId5"/>
    <p:sldId id="324" r:id="rId6"/>
    <p:sldId id="325" r:id="rId7"/>
    <p:sldId id="326" r:id="rId8"/>
    <p:sldId id="327" r:id="rId9"/>
    <p:sldId id="328" r:id="rId10"/>
    <p:sldId id="329" r:id="rId11"/>
    <p:sldId id="330" r:id="rId12"/>
    <p:sldId id="260" r:id="rId13"/>
    <p:sldId id="262" r:id="rId14"/>
    <p:sldId id="288" r:id="rId15"/>
    <p:sldId id="290" r:id="rId16"/>
    <p:sldId id="291" r:id="rId17"/>
    <p:sldId id="292" r:id="rId18"/>
    <p:sldId id="296" r:id="rId19"/>
    <p:sldId id="297" r:id="rId20"/>
    <p:sldId id="298" r:id="rId21"/>
    <p:sldId id="299" r:id="rId22"/>
    <p:sldId id="300" r:id="rId23"/>
    <p:sldId id="268" r:id="rId24"/>
    <p:sldId id="267" r:id="rId25"/>
    <p:sldId id="402" r:id="rId26"/>
    <p:sldId id="403" r:id="rId27"/>
    <p:sldId id="420" r:id="rId28"/>
    <p:sldId id="421" r:id="rId29"/>
    <p:sldId id="422" r:id="rId30"/>
    <p:sldId id="423" r:id="rId31"/>
    <p:sldId id="424" r:id="rId32"/>
    <p:sldId id="425" r:id="rId33"/>
    <p:sldId id="426" r:id="rId34"/>
    <p:sldId id="427" r:id="rId35"/>
    <p:sldId id="428" r:id="rId36"/>
    <p:sldId id="429" r:id="rId37"/>
    <p:sldId id="430" r:id="rId38"/>
    <p:sldId id="431" r:id="rId39"/>
    <p:sldId id="432" r:id="rId40"/>
    <p:sldId id="433" r:id="rId41"/>
    <p:sldId id="434" r:id="rId42"/>
    <p:sldId id="435" r:id="rId43"/>
    <p:sldId id="436" r:id="rId44"/>
    <p:sldId id="437" r:id="rId45"/>
    <p:sldId id="438" r:id="rId46"/>
    <p:sldId id="439" r:id="rId47"/>
    <p:sldId id="440" r:id="rId48"/>
    <p:sldId id="441" r:id="rId49"/>
    <p:sldId id="442"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06" r:id="rId64"/>
    <p:sldId id="407" r:id="rId65"/>
    <p:sldId id="408" r:id="rId66"/>
    <p:sldId id="409" r:id="rId67"/>
    <p:sldId id="410" r:id="rId68"/>
    <p:sldId id="411" r:id="rId69"/>
    <p:sldId id="412" r:id="rId70"/>
    <p:sldId id="413" r:id="rId71"/>
    <p:sldId id="415" r:id="rId72"/>
    <p:sldId id="416" r:id="rId73"/>
    <p:sldId id="417" r:id="rId74"/>
    <p:sldId id="418" r:id="rId75"/>
    <p:sldId id="419" r:id="rId76"/>
    <p:sldId id="270" r:id="rId77"/>
    <p:sldId id="331" r:id="rId78"/>
    <p:sldId id="332" r:id="rId79"/>
    <p:sldId id="333" r:id="rId80"/>
    <p:sldId id="344" r:id="rId81"/>
    <p:sldId id="345" r:id="rId82"/>
    <p:sldId id="346" r:id="rId83"/>
    <p:sldId id="347" r:id="rId84"/>
    <p:sldId id="348" r:id="rId85"/>
    <p:sldId id="349" r:id="rId86"/>
    <p:sldId id="350" r:id="rId87"/>
    <p:sldId id="351" r:id="rId88"/>
    <p:sldId id="352" r:id="rId89"/>
    <p:sldId id="334" r:id="rId90"/>
    <p:sldId id="335" r:id="rId91"/>
    <p:sldId id="353" r:id="rId92"/>
    <p:sldId id="354" r:id="rId93"/>
    <p:sldId id="355" r:id="rId94"/>
    <p:sldId id="356" r:id="rId95"/>
    <p:sldId id="357" r:id="rId96"/>
    <p:sldId id="342" r:id="rId97"/>
    <p:sldId id="343" r:id="rId98"/>
    <p:sldId id="456" r:id="rId99"/>
    <p:sldId id="457" r:id="rId100"/>
    <p:sldId id="358" r:id="rId101"/>
    <p:sldId id="359" r:id="rId102"/>
    <p:sldId id="360" r:id="rId103"/>
    <p:sldId id="361" r:id="rId104"/>
    <p:sldId id="362" r:id="rId105"/>
    <p:sldId id="363" r:id="rId106"/>
    <p:sldId id="364" r:id="rId107"/>
    <p:sldId id="285" r:id="rId108"/>
    <p:sldId id="286" r:id="rId109"/>
    <p:sldId id="287" r:id="rId110"/>
    <p:sldId id="396" r:id="rId111"/>
    <p:sldId id="397" r:id="rId112"/>
    <p:sldId id="398" r:id="rId113"/>
    <p:sldId id="399" r:id="rId114"/>
    <p:sldId id="400" r:id="rId115"/>
    <p:sldId id="401" r:id="rId116"/>
    <p:sldId id="395" r:id="rId117"/>
    <p:sldId id="365" r:id="rId118"/>
    <p:sldId id="366" r:id="rId119"/>
    <p:sldId id="367" r:id="rId120"/>
    <p:sldId id="368" r:id="rId121"/>
    <p:sldId id="369" r:id="rId122"/>
    <p:sldId id="370" r:id="rId123"/>
    <p:sldId id="371" r:id="rId124"/>
    <p:sldId id="372" r:id="rId125"/>
    <p:sldId id="374" r:id="rId126"/>
    <p:sldId id="375" r:id="rId127"/>
    <p:sldId id="376" r:id="rId128"/>
    <p:sldId id="377" r:id="rId129"/>
    <p:sldId id="378" r:id="rId130"/>
    <p:sldId id="379" r:id="rId131"/>
    <p:sldId id="380" r:id="rId132"/>
    <p:sldId id="381" r:id="rId133"/>
    <p:sldId id="384" r:id="rId134"/>
    <p:sldId id="387" r:id="rId135"/>
    <p:sldId id="389" r:id="rId136"/>
    <p:sldId id="390" r:id="rId137"/>
    <p:sldId id="392" r:id="rId138"/>
    <p:sldId id="393" r:id="rId13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66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71108-E185-4055-A73B-7192BB2FE613}" type="datetimeFigureOut">
              <a:rPr lang="tr-TR" smtClean="0"/>
              <a:pPr/>
              <a:t>13.10.2014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4D8D26-D1EE-4CE6-9942-62CF0D2FC18C}" type="slidenum">
              <a:rPr lang="tr-TR" smtClean="0"/>
              <a:pPr/>
              <a:t>‹#›</a:t>
            </a:fld>
            <a:endParaRPr lang="tr-TR"/>
          </a:p>
        </p:txBody>
      </p:sp>
    </p:spTree>
    <p:extLst>
      <p:ext uri="{BB962C8B-B14F-4D97-AF65-F5344CB8AC3E}">
        <p14:creationId xmlns:p14="http://schemas.microsoft.com/office/powerpoint/2010/main" xmlns="" val="1611103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421A3-E448-4B3B-9A8A-5658CE1A266F}" type="slidenum">
              <a:rPr lang="tr-TR"/>
              <a:pPr/>
              <a:t>19</a:t>
            </a:fld>
            <a:endParaRPr lang="tr-TR"/>
          </a:p>
        </p:txBody>
      </p:sp>
      <p:sp>
        <p:nvSpPr>
          <p:cNvPr id="97282" name="Rectangle 2"/>
          <p:cNvSpPr>
            <a:spLocks noGrp="1" noRot="1" noChangeAspect="1" noChangeArrowheads="1" noTextEdit="1"/>
          </p:cNvSpPr>
          <p:nvPr>
            <p:ph type="sldImg"/>
          </p:nvPr>
        </p:nvSpPr>
        <p:spPr>
          <a:xfrm>
            <a:off x="1143000" y="685800"/>
            <a:ext cx="4572000" cy="3429000"/>
          </a:xfrm>
          <a:ln/>
        </p:spPr>
      </p:sp>
      <p:sp>
        <p:nvSpPr>
          <p:cNvPr id="97283" name="Rectangle 3"/>
          <p:cNvSpPr>
            <a:spLocks noGrp="1" noChangeArrowheads="1"/>
          </p:cNvSpPr>
          <p:nvPr>
            <p:ph type="body" idx="1"/>
          </p:nvPr>
        </p:nvSpPr>
        <p:spPr>
          <a:xfrm>
            <a:off x="685310" y="4342883"/>
            <a:ext cx="5487380" cy="4115243"/>
          </a:xfrm>
        </p:spPr>
        <p:txBody>
          <a:bodyPr/>
          <a:lstStyle/>
          <a:p>
            <a:pPr defTabSz="914400"/>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2A9457-3685-4806-AE31-E7E8626DAB54}" type="slidenum">
              <a:rPr lang="tr-TR" smtClean="0"/>
              <a:pPr/>
              <a:t>69</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w="12700">
            <a:miter lim="800000"/>
            <a:headEnd type="none" w="sm" len="sm"/>
            <a:tailEnd type="none" w="sm" len="sm"/>
          </a:ln>
        </p:spPr>
        <p:txBody>
          <a:bodyPr/>
          <a:lstStyle/>
          <a:p>
            <a:fld id="{10A8B1F1-578F-41A1-BD30-BA9B3716BC0E}" type="slidenum">
              <a:rPr lang="tr-TR" smtClean="0"/>
              <a:pPr/>
              <a:t>78</a:t>
            </a:fld>
            <a:endParaRPr lang="tr-TR"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w="12700">
            <a:miter lim="800000"/>
            <a:headEnd type="none" w="sm" len="sm"/>
            <a:tailEnd type="none" w="sm" len="sm"/>
          </a:ln>
        </p:spPr>
        <p:txBody>
          <a:bodyPr/>
          <a:lstStyle/>
          <a:p>
            <a:fld id="{25031795-8971-4E85-BDCE-7CBD8B130D98}" type="slidenum">
              <a:rPr lang="tr-TR" smtClean="0"/>
              <a:pPr/>
              <a:t>79</a:t>
            </a:fld>
            <a:endParaRPr lang="tr-T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1B9E72F-205C-491F-94D8-41AD190A4F52}" type="slidenum">
              <a:rPr lang="tr-TR"/>
              <a:pPr/>
              <a:t>80</a:t>
            </a:fld>
            <a:endParaRPr lang="tr-TR"/>
          </a:p>
        </p:txBody>
      </p:sp>
      <p:sp>
        <p:nvSpPr>
          <p:cNvPr id="1136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0964528-DD34-4DA5-855A-1FB5F219F4DC}" type="slidenum">
              <a:rPr lang="tr-TR" sz="1200">
                <a:latin typeface="Arial" charset="0"/>
              </a:rPr>
              <a:pPr algn="r"/>
              <a:t>80</a:t>
            </a:fld>
            <a:endParaRPr lang="tr-TR" sz="1200">
              <a:latin typeface="Arial" charset="0"/>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16CABB23-0DEF-4CBB-81B0-8412D0E66940}" type="slidenum">
              <a:rPr lang="tr-TR"/>
              <a:pPr/>
              <a:t>81</a:t>
            </a:fld>
            <a:endParaRPr lang="tr-TR"/>
          </a:p>
        </p:txBody>
      </p:sp>
      <p:sp>
        <p:nvSpPr>
          <p:cNvPr id="1146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D0E4750-8B9D-4B59-94E1-075C03CCE081}" type="slidenum">
              <a:rPr lang="tr-TR" sz="1200">
                <a:latin typeface="Arial" charset="0"/>
              </a:rPr>
              <a:pPr algn="r"/>
              <a:t>81</a:t>
            </a:fld>
            <a:endParaRPr lang="tr-TR" sz="1200">
              <a:latin typeface="Arial" charset="0"/>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97702DD4-54EA-4A1F-9847-62E68B42A1F7}" type="slidenum">
              <a:rPr lang="tr-TR"/>
              <a:pPr/>
              <a:t>82</a:t>
            </a:fld>
            <a:endParaRPr lang="tr-TR"/>
          </a:p>
        </p:txBody>
      </p:sp>
      <p:sp>
        <p:nvSpPr>
          <p:cNvPr id="1157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753E4A2-4032-40A1-AD9A-A78659E54E3F}" type="slidenum">
              <a:rPr lang="tr-TR" sz="1200">
                <a:latin typeface="Arial" charset="0"/>
              </a:rPr>
              <a:pPr algn="r"/>
              <a:t>82</a:t>
            </a:fld>
            <a:endParaRPr lang="tr-TR" sz="1200">
              <a:latin typeface="Arial"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A0A7A77-E32B-498C-9D87-C29A8A1488DA}" type="slidenum">
              <a:rPr lang="tr-TR"/>
              <a:pPr/>
              <a:t>83</a:t>
            </a:fld>
            <a:endParaRPr lang="tr-TR"/>
          </a:p>
        </p:txBody>
      </p:sp>
      <p:sp>
        <p:nvSpPr>
          <p:cNvPr id="1167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5E2B677-424C-4AA6-8FF5-3817B5C7496C}" type="slidenum">
              <a:rPr lang="tr-TR" sz="1200">
                <a:latin typeface="Arial" charset="0"/>
              </a:rPr>
              <a:pPr algn="r"/>
              <a:t>83</a:t>
            </a:fld>
            <a:endParaRPr lang="tr-TR" sz="1200">
              <a:latin typeface="Arial" charset="0"/>
            </a:endParaRPr>
          </a:p>
        </p:txBody>
      </p:sp>
      <p:sp>
        <p:nvSpPr>
          <p:cNvPr id="116740" name="Rectangle 2"/>
          <p:cNvSpPr>
            <a:spLocks noGrp="1" noRot="1" noChangeAspect="1" noChangeArrowheads="1" noTextEdit="1"/>
          </p:cNvSpPr>
          <p:nvPr>
            <p:ph type="sldImg"/>
          </p:nvPr>
        </p:nvSpPr>
        <p:spPr>
          <a:solidFill>
            <a:srgbClr val="FFFFFF"/>
          </a:solidFill>
          <a:ln/>
        </p:spPr>
      </p:sp>
      <p:sp>
        <p:nvSpPr>
          <p:cNvPr id="11674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5B021328-AAE9-489E-9107-44F449CAC3FA}" type="slidenum">
              <a:rPr lang="tr-TR"/>
              <a:pPr/>
              <a:t>84</a:t>
            </a:fld>
            <a:endParaRPr lang="tr-TR"/>
          </a:p>
        </p:txBody>
      </p:sp>
      <p:sp>
        <p:nvSpPr>
          <p:cNvPr id="11776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4E6A9F3-A2D8-49B0-A361-7DCC8AC005A4}" type="slidenum">
              <a:rPr lang="tr-TR" sz="1200">
                <a:latin typeface="Arial" charset="0"/>
              </a:rPr>
              <a:pPr algn="r"/>
              <a:t>84</a:t>
            </a:fld>
            <a:endParaRPr lang="tr-TR" sz="1200">
              <a:latin typeface="Arial" charset="0"/>
            </a:endParaRPr>
          </a:p>
        </p:txBody>
      </p:sp>
      <p:sp>
        <p:nvSpPr>
          <p:cNvPr id="117764" name="Rectangle 2"/>
          <p:cNvSpPr>
            <a:spLocks noGrp="1" noRot="1" noChangeAspect="1" noChangeArrowheads="1" noTextEdit="1"/>
          </p:cNvSpPr>
          <p:nvPr>
            <p:ph type="sldImg"/>
          </p:nvPr>
        </p:nvSpPr>
        <p:spPr>
          <a:solidFill>
            <a:srgbClr val="FFFFFF"/>
          </a:solidFill>
          <a:ln/>
        </p:spPr>
      </p:sp>
      <p:sp>
        <p:nvSpPr>
          <p:cNvPr id="11776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6DD7C29-8C9B-44BF-A22C-60CFBDD1A4E0}" type="slidenum">
              <a:rPr lang="tr-TR"/>
              <a:pPr/>
              <a:t>85</a:t>
            </a:fld>
            <a:endParaRPr lang="tr-TR"/>
          </a:p>
        </p:txBody>
      </p:sp>
      <p:sp>
        <p:nvSpPr>
          <p:cNvPr id="1187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176BEA9-18D0-49CF-B8ED-9582E651FB39}" type="slidenum">
              <a:rPr lang="tr-TR" sz="1200">
                <a:latin typeface="Arial" charset="0"/>
              </a:rPr>
              <a:pPr algn="r"/>
              <a:t>85</a:t>
            </a:fld>
            <a:endParaRPr lang="tr-TR" sz="1200">
              <a:latin typeface="Arial" charset="0"/>
            </a:endParaRPr>
          </a:p>
        </p:txBody>
      </p:sp>
      <p:sp>
        <p:nvSpPr>
          <p:cNvPr id="118788" name="Rectangle 2"/>
          <p:cNvSpPr>
            <a:spLocks noGrp="1" noRot="1" noChangeAspect="1" noChangeArrowheads="1" noTextEdit="1"/>
          </p:cNvSpPr>
          <p:nvPr>
            <p:ph type="sldImg"/>
          </p:nvPr>
        </p:nvSpPr>
        <p:spPr>
          <a:solidFill>
            <a:srgbClr val="FFFFFF"/>
          </a:solidFill>
          <a:ln/>
        </p:spPr>
      </p:sp>
      <p:sp>
        <p:nvSpPr>
          <p:cNvPr id="11878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FC5EF12D-DA56-4FF3-A5DD-547870529B1F}" type="slidenum">
              <a:rPr lang="tr-TR"/>
              <a:pPr/>
              <a:t>86</a:t>
            </a:fld>
            <a:endParaRPr lang="tr-TR"/>
          </a:p>
        </p:txBody>
      </p:sp>
      <p:sp>
        <p:nvSpPr>
          <p:cNvPr id="1198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152251E-E165-4263-B3A1-5707E993C8FA}" type="slidenum">
              <a:rPr lang="tr-TR" sz="1200">
                <a:latin typeface="Arial" charset="0"/>
              </a:rPr>
              <a:pPr algn="r"/>
              <a:t>86</a:t>
            </a:fld>
            <a:endParaRPr lang="tr-TR" sz="1200">
              <a:latin typeface="Arial" charset="0"/>
            </a:endParaRPr>
          </a:p>
        </p:txBody>
      </p:sp>
      <p:sp>
        <p:nvSpPr>
          <p:cNvPr id="119812" name="Rectangle 2"/>
          <p:cNvSpPr>
            <a:spLocks noGrp="1" noRot="1" noChangeAspect="1" noChangeArrowheads="1" noTextEdit="1"/>
          </p:cNvSpPr>
          <p:nvPr>
            <p:ph type="sldImg"/>
          </p:nvPr>
        </p:nvSpPr>
        <p:spPr>
          <a:solidFill>
            <a:srgbClr val="FFFFFF"/>
          </a:solidFill>
          <a:ln/>
        </p:spPr>
      </p:sp>
      <p:sp>
        <p:nvSpPr>
          <p:cNvPr id="11981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w="12700">
            <a:miter lim="800000"/>
            <a:headEnd type="none" w="sm" len="sm"/>
            <a:tailEnd type="none" w="sm" len="sm"/>
          </a:ln>
        </p:spPr>
        <p:txBody>
          <a:bodyPr/>
          <a:lstStyle/>
          <a:p>
            <a:fld id="{F247F99D-1F9B-4D2A-B78A-BF7B924D8AE6}" type="slidenum">
              <a:rPr lang="tr-TR" smtClean="0"/>
              <a:pPr/>
              <a:t>39</a:t>
            </a:fld>
            <a:endParaRPr lang="tr-TR"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BCCBEF10-CAD9-46B3-A578-6CAA7D8F02D8}" type="slidenum">
              <a:rPr lang="tr-TR"/>
              <a:pPr/>
              <a:t>87</a:t>
            </a:fld>
            <a:endParaRPr lang="tr-TR"/>
          </a:p>
        </p:txBody>
      </p:sp>
      <p:sp>
        <p:nvSpPr>
          <p:cNvPr id="12185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C804B2-2AA1-41F4-9267-6909B043694B}" type="slidenum">
              <a:rPr lang="tr-TR" sz="1200">
                <a:latin typeface="Arial" charset="0"/>
              </a:rPr>
              <a:pPr algn="r"/>
              <a:t>87</a:t>
            </a:fld>
            <a:endParaRPr lang="tr-TR" sz="1200">
              <a:latin typeface="Arial" charset="0"/>
            </a:endParaRPr>
          </a:p>
        </p:txBody>
      </p:sp>
      <p:sp>
        <p:nvSpPr>
          <p:cNvPr id="121860" name="Rectangle 2"/>
          <p:cNvSpPr>
            <a:spLocks noGrp="1" noRot="1" noChangeAspect="1" noChangeArrowheads="1" noTextEdit="1"/>
          </p:cNvSpPr>
          <p:nvPr>
            <p:ph type="sldImg"/>
          </p:nvPr>
        </p:nvSpPr>
        <p:spPr>
          <a:solidFill>
            <a:srgbClr val="FFFFFF"/>
          </a:solidFill>
          <a:ln/>
        </p:spPr>
      </p:sp>
      <p:sp>
        <p:nvSpPr>
          <p:cNvPr id="12186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C9D5338-08DC-4947-B3E5-F21A7A28C483}" type="slidenum">
              <a:rPr lang="tr-TR"/>
              <a:pPr/>
              <a:t>88</a:t>
            </a:fld>
            <a:endParaRPr lang="tr-TR"/>
          </a:p>
        </p:txBody>
      </p:sp>
      <p:sp>
        <p:nvSpPr>
          <p:cNvPr id="12288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1F37BB-7096-4370-9292-786C582C11E9}" type="slidenum">
              <a:rPr lang="tr-TR" sz="1200">
                <a:latin typeface="Arial" charset="0"/>
              </a:rPr>
              <a:pPr algn="r"/>
              <a:t>88</a:t>
            </a:fld>
            <a:endParaRPr lang="tr-TR" sz="1200">
              <a:latin typeface="Arial" charset="0"/>
            </a:endParaRPr>
          </a:p>
        </p:txBody>
      </p:sp>
      <p:sp>
        <p:nvSpPr>
          <p:cNvPr id="122884" name="Rectangle 2"/>
          <p:cNvSpPr>
            <a:spLocks noGrp="1" noRot="1" noChangeAspect="1" noChangeArrowheads="1" noTextEdit="1"/>
          </p:cNvSpPr>
          <p:nvPr>
            <p:ph type="sldImg"/>
          </p:nvPr>
        </p:nvSpPr>
        <p:spPr>
          <a:solidFill>
            <a:srgbClr val="FFFFFF"/>
          </a:solidFill>
          <a:ln/>
        </p:spPr>
      </p:sp>
      <p:sp>
        <p:nvSpPr>
          <p:cNvPr id="12288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w="12700">
            <a:miter lim="800000"/>
            <a:headEnd type="none" w="sm" len="sm"/>
            <a:tailEnd type="none" w="sm" len="sm"/>
          </a:ln>
        </p:spPr>
        <p:txBody>
          <a:bodyPr/>
          <a:lstStyle/>
          <a:p>
            <a:fld id="{E4FB1347-FEC3-4E61-95C4-577DECD607C6}" type="slidenum">
              <a:rPr lang="tr-TR" smtClean="0"/>
              <a:pPr/>
              <a:t>90</a:t>
            </a:fld>
            <a:endParaRPr lang="tr-TR"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12E8AAB-4077-4F11-9ED2-F8782952D699}" type="slidenum">
              <a:rPr lang="tr-TR"/>
              <a:pPr/>
              <a:t>91</a:t>
            </a:fld>
            <a:endParaRPr lang="tr-TR"/>
          </a:p>
        </p:txBody>
      </p:sp>
      <p:sp>
        <p:nvSpPr>
          <p:cNvPr id="1239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A5A69CA-62B8-4372-B867-986A4371013A}" type="slidenum">
              <a:rPr lang="tr-TR" sz="1200">
                <a:latin typeface="Arial" charset="0"/>
              </a:rPr>
              <a:pPr algn="r"/>
              <a:t>91</a:t>
            </a:fld>
            <a:endParaRPr lang="tr-TR" sz="1200">
              <a:latin typeface="Arial"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455D94F-5B7F-4C24-9451-A5E39B3C7766}" type="slidenum">
              <a:rPr lang="tr-TR"/>
              <a:pPr/>
              <a:t>92</a:t>
            </a:fld>
            <a:endParaRPr lang="tr-TR"/>
          </a:p>
        </p:txBody>
      </p:sp>
      <p:sp>
        <p:nvSpPr>
          <p:cNvPr id="12493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F0F7A4-9388-470A-81BC-EC47C1B61DCA}" type="slidenum">
              <a:rPr lang="tr-TR" sz="1200">
                <a:latin typeface="Arial" charset="0"/>
              </a:rPr>
              <a:pPr algn="r"/>
              <a:t>92</a:t>
            </a:fld>
            <a:endParaRPr lang="tr-TR" sz="1200">
              <a:latin typeface="Arial"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794DA69-C486-415C-8535-DE4021710581}" type="slidenum">
              <a:rPr lang="tr-TR"/>
              <a:pPr/>
              <a:t>93</a:t>
            </a:fld>
            <a:endParaRPr lang="tr-TR"/>
          </a:p>
        </p:txBody>
      </p:sp>
      <p:sp>
        <p:nvSpPr>
          <p:cNvPr id="12595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E22616D-11AF-4938-AF7C-D7CA13A3D6BF}" type="slidenum">
              <a:rPr lang="tr-TR" sz="1200">
                <a:latin typeface="Arial" charset="0"/>
              </a:rPr>
              <a:pPr algn="r"/>
              <a:t>93</a:t>
            </a:fld>
            <a:endParaRPr lang="tr-TR" sz="1200">
              <a:latin typeface="Arial"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0ABF192-C0E3-4BBE-BDDD-4DF25AD768D0}" type="slidenum">
              <a:rPr lang="tr-TR"/>
              <a:pPr/>
              <a:t>94</a:t>
            </a:fld>
            <a:endParaRPr lang="tr-TR"/>
          </a:p>
        </p:txBody>
      </p:sp>
      <p:sp>
        <p:nvSpPr>
          <p:cNvPr id="12697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5CF3AD5-71CE-450A-9649-E13B9779A8D3}" type="slidenum">
              <a:rPr lang="tr-TR" sz="1200">
                <a:latin typeface="Arial" charset="0"/>
              </a:rPr>
              <a:pPr algn="r"/>
              <a:t>94</a:t>
            </a:fld>
            <a:endParaRPr lang="tr-TR" sz="1200">
              <a:latin typeface="Arial"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2B5DF82F-ED3D-4129-AB31-FEF5E26ABEB0}" type="slidenum">
              <a:rPr lang="tr-TR"/>
              <a:pPr/>
              <a:t>95</a:t>
            </a:fld>
            <a:endParaRPr lang="tr-TR"/>
          </a:p>
        </p:txBody>
      </p:sp>
      <p:sp>
        <p:nvSpPr>
          <p:cNvPr id="1280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D8EF8F9-900E-47D3-90AA-42768C4D5F4C}" type="slidenum">
              <a:rPr lang="tr-TR" sz="1200">
                <a:latin typeface="Arial" charset="0"/>
              </a:rPr>
              <a:pPr algn="r"/>
              <a:t>95</a:t>
            </a:fld>
            <a:endParaRPr lang="tr-TR" sz="1200">
              <a:latin typeface="Arial" charset="0"/>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17D54EC-8B05-4EE4-B673-E9024A7885F2}" type="slidenum">
              <a:rPr lang="tr-TR"/>
              <a:pPr/>
              <a:t>100</a:t>
            </a:fld>
            <a:endParaRPr lang="tr-TR"/>
          </a:p>
        </p:txBody>
      </p:sp>
      <p:sp>
        <p:nvSpPr>
          <p:cNvPr id="1290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406DFEB-BCB3-4129-98B1-824D271D46AE}" type="slidenum">
              <a:rPr lang="tr-TR" sz="1200">
                <a:latin typeface="Arial" charset="0"/>
              </a:rPr>
              <a:pPr algn="r"/>
              <a:t>100</a:t>
            </a:fld>
            <a:endParaRPr lang="tr-TR" sz="1200">
              <a:latin typeface="Arial"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8777CDB-7F82-4A59-8582-55385DD607C9}" type="slidenum">
              <a:rPr lang="tr-TR"/>
              <a:pPr/>
              <a:t>101</a:t>
            </a:fld>
            <a:endParaRPr lang="tr-TR"/>
          </a:p>
        </p:txBody>
      </p:sp>
      <p:sp>
        <p:nvSpPr>
          <p:cNvPr id="1300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E72923-0D75-4D00-82D1-C044A679BC30}" type="slidenum">
              <a:rPr lang="tr-TR" sz="1200">
                <a:latin typeface="Arial" charset="0"/>
              </a:rPr>
              <a:pPr algn="r"/>
              <a:t>101</a:t>
            </a:fld>
            <a:endParaRPr lang="tr-TR" sz="1200">
              <a:latin typeface="Arial"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w="12700">
            <a:miter lim="800000"/>
            <a:headEnd type="none" w="sm" len="sm"/>
            <a:tailEnd type="none" w="sm" len="sm"/>
          </a:ln>
        </p:spPr>
        <p:txBody>
          <a:bodyPr/>
          <a:lstStyle/>
          <a:p>
            <a:fld id="{023CADD0-919F-4BD5-8175-15D8A979A790}" type="slidenum">
              <a:rPr lang="tr-TR" smtClean="0"/>
              <a:pPr/>
              <a:t>41</a:t>
            </a:fld>
            <a:endParaRPr lang="tr-TR"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19E361B0-9FB6-4AE7-BBA2-B050E4FFECF1}" type="slidenum">
              <a:rPr lang="tr-TR"/>
              <a:pPr/>
              <a:t>102</a:t>
            </a:fld>
            <a:endParaRPr lang="tr-TR"/>
          </a:p>
        </p:txBody>
      </p:sp>
      <p:sp>
        <p:nvSpPr>
          <p:cNvPr id="1310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26D45B7-167F-4791-94FC-3196E474E340}" type="slidenum">
              <a:rPr lang="tr-TR" sz="1200">
                <a:latin typeface="Arial" charset="0"/>
              </a:rPr>
              <a:pPr algn="r"/>
              <a:t>102</a:t>
            </a:fld>
            <a:endParaRPr lang="tr-TR" sz="1200">
              <a:latin typeface="Arial" charset="0"/>
            </a:endParaRPr>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0DF99FC4-D974-47F5-B266-5D642F007C0B}" type="slidenum">
              <a:rPr lang="tr-TR"/>
              <a:pPr/>
              <a:t>103</a:t>
            </a:fld>
            <a:endParaRPr lang="tr-TR"/>
          </a:p>
        </p:txBody>
      </p:sp>
      <p:sp>
        <p:nvSpPr>
          <p:cNvPr id="1320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CD84213-1A30-490D-A756-BE936DFA2B52}" type="slidenum">
              <a:rPr lang="tr-TR" sz="1200">
                <a:latin typeface="Arial" charset="0"/>
              </a:rPr>
              <a:pPr algn="r"/>
              <a:t>103</a:t>
            </a:fld>
            <a:endParaRPr lang="tr-TR" sz="1200">
              <a:latin typeface="Arial"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9EA5E4A5-51BB-41A4-B25B-D8665DE4BA95}" type="slidenum">
              <a:rPr lang="tr-TR"/>
              <a:pPr/>
              <a:t>104</a:t>
            </a:fld>
            <a:endParaRPr lang="tr-TR"/>
          </a:p>
        </p:txBody>
      </p:sp>
      <p:sp>
        <p:nvSpPr>
          <p:cNvPr id="1331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290FAC-A332-48D7-A7F5-E878A792E65E}" type="slidenum">
              <a:rPr lang="tr-TR" sz="1200">
                <a:latin typeface="Arial" charset="0"/>
              </a:rPr>
              <a:pPr algn="r"/>
              <a:t>104</a:t>
            </a:fld>
            <a:endParaRPr lang="tr-TR" sz="1200">
              <a:latin typeface="Arial" charset="0"/>
            </a:endParaRPr>
          </a:p>
        </p:txBody>
      </p:sp>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7BD42698-6362-48D4-B62A-9F1E2D27B27A}" type="slidenum">
              <a:rPr lang="tr-TR"/>
              <a:pPr/>
              <a:t>105</a:t>
            </a:fld>
            <a:endParaRPr lang="tr-TR"/>
          </a:p>
        </p:txBody>
      </p:sp>
      <p:sp>
        <p:nvSpPr>
          <p:cNvPr id="1341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43F5F0C-F59E-43C4-9F46-6D0B109851A8}" type="slidenum">
              <a:rPr lang="tr-TR" sz="1200">
                <a:latin typeface="Arial" charset="0"/>
              </a:rPr>
              <a:pPr algn="r"/>
              <a:t>105</a:t>
            </a:fld>
            <a:endParaRPr lang="tr-TR" sz="1200">
              <a:latin typeface="Arial"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2ECE0CE-0CCD-42DC-BF94-C8C530667F29}" type="slidenum">
              <a:rPr lang="tr-TR"/>
              <a:pPr/>
              <a:t>106</a:t>
            </a:fld>
            <a:endParaRPr lang="tr-TR"/>
          </a:p>
        </p:txBody>
      </p:sp>
      <p:sp>
        <p:nvSpPr>
          <p:cNvPr id="1351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7A89382-49C8-4583-B23D-96893470C4C1}" type="slidenum">
              <a:rPr lang="tr-TR" sz="1200">
                <a:latin typeface="Arial" charset="0"/>
              </a:rPr>
              <a:pPr algn="r"/>
              <a:t>106</a:t>
            </a:fld>
            <a:endParaRPr lang="tr-TR" sz="1200">
              <a:latin typeface="Arial" charset="0"/>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626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B070B2C-39CC-4FDF-8279-C1E6CC288609}" type="slidenum">
              <a:rPr lang="tr-TR" altLang="tr-TR" smtClean="0"/>
              <a:pPr eaLnBrk="1" hangingPunct="1"/>
              <a:t>117</a:t>
            </a:fld>
            <a:endParaRPr lang="tr-TR" alt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728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155FD10-95E9-424F-82FF-3E86443DA2B3}" type="slidenum">
              <a:rPr lang="tr-TR" altLang="tr-TR" smtClean="0"/>
              <a:pPr eaLnBrk="1" hangingPunct="1"/>
              <a:t>118</a:t>
            </a:fld>
            <a:endParaRPr lang="tr-TR" alt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830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830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33D7CE7-4F7F-4786-9253-AA9E8D4F10FF}" type="slidenum">
              <a:rPr lang="tr-TR" altLang="tr-TR" smtClean="0"/>
              <a:pPr eaLnBrk="1" hangingPunct="1"/>
              <a:t>119</a:t>
            </a:fld>
            <a:endParaRPr lang="tr-TR" alt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933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9933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D595B91-89EF-4221-BBB7-871C732AD8A5}" type="slidenum">
              <a:rPr lang="tr-TR" altLang="tr-TR" smtClean="0"/>
              <a:pPr eaLnBrk="1" hangingPunct="1"/>
              <a:t>120</a:t>
            </a:fld>
            <a:endParaRPr lang="tr-TR" alt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035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035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5436CF2-C8EA-48EA-AE9E-76CA19713426}" type="slidenum">
              <a:rPr lang="tr-TR" altLang="tr-TR" smtClean="0"/>
              <a:pPr eaLnBrk="1" hangingPunct="1"/>
              <a:t>121</a:t>
            </a:fld>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w="12700">
            <a:miter lim="800000"/>
            <a:headEnd type="none" w="sm" len="sm"/>
            <a:tailEnd type="none" w="sm" len="sm"/>
          </a:ln>
        </p:spPr>
        <p:txBody>
          <a:bodyPr/>
          <a:lstStyle/>
          <a:p>
            <a:fld id="{EFB7658B-804D-4308-AEAD-B6D847BCE890}" type="slidenum">
              <a:rPr lang="tr-TR" smtClean="0"/>
              <a:pPr/>
              <a:t>43</a:t>
            </a:fld>
            <a:endParaRPr lang="tr-TR"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138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E19AE17-E280-4327-9469-596A42391DB2}" type="slidenum">
              <a:rPr lang="tr-TR" altLang="tr-TR" smtClean="0"/>
              <a:pPr eaLnBrk="1" hangingPunct="1"/>
              <a:t>122</a:t>
            </a:fld>
            <a:endParaRPr lang="tr-TR" altLang="tr-T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240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C52EE5B-AC90-4F33-8E03-579EDA58124D}" type="slidenum">
              <a:rPr lang="tr-TR" altLang="tr-TR" smtClean="0"/>
              <a:pPr eaLnBrk="1" hangingPunct="1"/>
              <a:t>123</a:t>
            </a:fld>
            <a:endParaRPr lang="tr-TR" alt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342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58E22021-2CC4-4E83-949E-3E6C3767986D}" type="slidenum">
              <a:rPr lang="tr-TR" altLang="tr-TR" smtClean="0"/>
              <a:pPr eaLnBrk="1" hangingPunct="1"/>
              <a:t>124</a:t>
            </a:fld>
            <a:endParaRPr lang="tr-TR" altLang="tr-T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547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BD35B67-E967-4F45-B423-67AE48D7C985}" type="slidenum">
              <a:rPr lang="tr-TR" altLang="tr-TR" smtClean="0"/>
              <a:pPr eaLnBrk="1" hangingPunct="1"/>
              <a:t>125</a:t>
            </a:fld>
            <a:endParaRPr lang="tr-TR" altLang="tr-T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650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899B15C-52EF-465F-A4F6-CA8366888012}" type="slidenum">
              <a:rPr lang="tr-TR" altLang="tr-TR" smtClean="0"/>
              <a:pPr eaLnBrk="1" hangingPunct="1"/>
              <a:t>126</a:t>
            </a:fld>
            <a:endParaRPr lang="tr-TR" altLang="tr-T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752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9D077A24-CDA8-4466-88DA-28542F24DC4E}" type="slidenum">
              <a:rPr lang="tr-TR" altLang="tr-TR" smtClean="0"/>
              <a:pPr eaLnBrk="1" hangingPunct="1"/>
              <a:t>127</a:t>
            </a:fld>
            <a:endParaRPr lang="tr-TR" altLang="tr-T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854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854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32A2D49-2A9B-4706-A935-4ECB6081B7C7}" type="slidenum">
              <a:rPr lang="tr-TR" altLang="tr-TR" smtClean="0"/>
              <a:pPr eaLnBrk="1" hangingPunct="1"/>
              <a:t>128</a:t>
            </a:fld>
            <a:endParaRPr lang="tr-TR" altLang="tr-T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0957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3212AFED-667C-423E-BD47-69E8C23561B6}" type="slidenum">
              <a:rPr lang="tr-TR" altLang="tr-TR" smtClean="0"/>
              <a:pPr eaLnBrk="1" hangingPunct="1"/>
              <a:t>129</a:t>
            </a:fld>
            <a:endParaRPr lang="tr-TR" altLang="tr-T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059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4D474505-D4EF-4C27-864C-8FB1E8B506FF}" type="slidenum">
              <a:rPr lang="tr-TR" altLang="tr-TR" smtClean="0"/>
              <a:pPr eaLnBrk="1" hangingPunct="1"/>
              <a:t>130</a:t>
            </a:fld>
            <a:endParaRPr lang="tr-TR" altLang="tr-T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162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C7364B1-261F-48AF-9B04-C335CD640384}" type="slidenum">
              <a:rPr lang="tr-TR" altLang="tr-TR" smtClean="0"/>
              <a:pPr eaLnBrk="1" hangingPunct="1"/>
              <a:t>131</a:t>
            </a:fld>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1369B-E804-4BBC-8DDA-272B87F687DA}" type="slidenum">
              <a:rPr lang="tr-TR"/>
              <a:pPr/>
              <a:t>48</a:t>
            </a:fld>
            <a:endParaRPr lang="tr-TR"/>
          </a:p>
        </p:txBody>
      </p:sp>
      <p:sp>
        <p:nvSpPr>
          <p:cNvPr id="87042" name="Rectangle 2"/>
          <p:cNvSpPr>
            <a:spLocks noGrp="1" noRot="1" noChangeAspect="1" noChangeArrowheads="1" noTextEdit="1"/>
          </p:cNvSpPr>
          <p:nvPr>
            <p:ph type="sldImg"/>
          </p:nvPr>
        </p:nvSpPr>
        <p:spPr>
          <a:xfrm>
            <a:off x="1143000" y="685800"/>
            <a:ext cx="4572000" cy="3429000"/>
          </a:xfrm>
          <a:ln/>
        </p:spPr>
      </p:sp>
      <p:sp>
        <p:nvSpPr>
          <p:cNvPr id="87043" name="Rectangle 3"/>
          <p:cNvSpPr>
            <a:spLocks noGrp="1" noChangeArrowheads="1"/>
          </p:cNvSpPr>
          <p:nvPr>
            <p:ph type="body" idx="1"/>
          </p:nvPr>
        </p:nvSpPr>
        <p:spPr>
          <a:xfrm>
            <a:off x="685310" y="4342883"/>
            <a:ext cx="5487380" cy="4115243"/>
          </a:xfrm>
        </p:spPr>
        <p:txBody>
          <a:bodyPr/>
          <a:lstStyle/>
          <a:p>
            <a:pPr defTabSz="914400"/>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2644"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15EE06D3-2190-4F32-95C7-F493E15FDD1B}" type="slidenum">
              <a:rPr lang="tr-TR" altLang="tr-TR" smtClean="0"/>
              <a:pPr eaLnBrk="1" hangingPunct="1"/>
              <a:t>132</a:t>
            </a:fld>
            <a:endParaRPr lang="tr-TR" altLang="tr-T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571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46492EB6-869B-45A1-AEC2-9F0DD0FB5F41}" type="slidenum">
              <a:rPr lang="tr-TR" altLang="tr-TR" smtClean="0"/>
              <a:pPr eaLnBrk="1" hangingPunct="1"/>
              <a:t>133</a:t>
            </a:fld>
            <a:endParaRPr lang="tr-TR" altLang="tr-T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1878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DE909D00-DBAC-43DD-8495-E6716ACA7EC2}" type="slidenum">
              <a:rPr lang="tr-TR" altLang="tr-TR" smtClean="0"/>
              <a:pPr eaLnBrk="1" hangingPunct="1"/>
              <a:t>134</a:t>
            </a:fld>
            <a:endParaRPr lang="tr-TR" altLang="tr-T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0836"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8958BBA0-0636-4CF8-B77D-34ECAFA47ACF}" type="slidenum">
              <a:rPr lang="tr-TR" altLang="tr-TR" smtClean="0"/>
              <a:pPr eaLnBrk="1" hangingPunct="1"/>
              <a:t>135</a:t>
            </a:fld>
            <a:endParaRPr lang="tr-TR" altLang="tr-T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1860"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D89C267-7B41-47A3-B6F9-165BA22776F6}" type="slidenum">
              <a:rPr lang="tr-TR" altLang="tr-TR" smtClean="0"/>
              <a:pPr eaLnBrk="1" hangingPunct="1"/>
              <a:t>136</a:t>
            </a:fld>
            <a:endParaRPr lang="tr-TR" altLang="tr-T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3908"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72223E00-D293-4D0B-AFEF-213D0A8B2844}" type="slidenum">
              <a:rPr lang="tr-TR" altLang="tr-TR" smtClean="0"/>
              <a:pPr eaLnBrk="1" hangingPunct="1"/>
              <a:t>137</a:t>
            </a:fld>
            <a:endParaRPr lang="tr-TR" altLang="tr-T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2 Not Yer Tutucusu"/>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4932" name="3 Slayt Numarası Yer Tutucusu"/>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7AD0BB1-5AE1-4444-9196-8B4130DC3D63}" type="slidenum">
              <a:rPr lang="tr-TR" altLang="tr-TR" smtClean="0"/>
              <a:pPr eaLnBrk="1" hangingPunct="1"/>
              <a:t>138</a:t>
            </a:fld>
            <a:endParaRPr lang="tr-TR" alt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537D70-BE29-46A9-91E7-56D00F71641B}" type="slidenum">
              <a:rPr lang="tr-TR"/>
              <a:pPr/>
              <a:t>49</a:t>
            </a:fld>
            <a:endParaRPr lang="tr-TR"/>
          </a:p>
        </p:txBody>
      </p:sp>
      <p:sp>
        <p:nvSpPr>
          <p:cNvPr id="60418" name="Rectangle 2"/>
          <p:cNvSpPr>
            <a:spLocks noGrp="1" noRot="1" noChangeAspect="1" noChangeArrowheads="1" noTextEdit="1"/>
          </p:cNvSpPr>
          <p:nvPr>
            <p:ph type="sldImg"/>
          </p:nvPr>
        </p:nvSpPr>
        <p:spPr>
          <a:xfrm>
            <a:off x="1143000" y="685800"/>
            <a:ext cx="4572000" cy="3429000"/>
          </a:xfrm>
          <a:ln/>
        </p:spPr>
      </p:sp>
      <p:sp>
        <p:nvSpPr>
          <p:cNvPr id="60419" name="Rectangle 3"/>
          <p:cNvSpPr>
            <a:spLocks noGrp="1" noChangeArrowheads="1"/>
          </p:cNvSpPr>
          <p:nvPr>
            <p:ph type="body" idx="1"/>
          </p:nvPr>
        </p:nvSpPr>
        <p:spPr>
          <a:xfrm>
            <a:off x="685310" y="4342883"/>
            <a:ext cx="5487380" cy="4115243"/>
          </a:xfrm>
        </p:spPr>
        <p:txBody>
          <a:bodyPr/>
          <a:lstStyle/>
          <a:p>
            <a:pPr defTabSz="914400"/>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E251C-F279-40E4-95C6-294AE4847011}" type="slidenum">
              <a:rPr lang="tr-TR"/>
              <a:pPr/>
              <a:t>50</a:t>
            </a:fld>
            <a:endParaRPr lang="tr-TR"/>
          </a:p>
        </p:txBody>
      </p:sp>
      <p:sp>
        <p:nvSpPr>
          <p:cNvPr id="62466" name="Rectangle 2"/>
          <p:cNvSpPr>
            <a:spLocks noGrp="1" noRot="1" noChangeAspect="1" noChangeArrowheads="1" noTextEdit="1"/>
          </p:cNvSpPr>
          <p:nvPr>
            <p:ph type="sldImg"/>
          </p:nvPr>
        </p:nvSpPr>
        <p:spPr>
          <a:xfrm>
            <a:off x="1143000" y="685800"/>
            <a:ext cx="4572000" cy="3429000"/>
          </a:xfrm>
          <a:ln/>
        </p:spPr>
      </p:sp>
      <p:sp>
        <p:nvSpPr>
          <p:cNvPr id="62467" name="Rectangle 3"/>
          <p:cNvSpPr>
            <a:spLocks noGrp="1" noChangeArrowheads="1"/>
          </p:cNvSpPr>
          <p:nvPr>
            <p:ph type="body" idx="1"/>
          </p:nvPr>
        </p:nvSpPr>
        <p:spPr>
          <a:xfrm>
            <a:off x="685310" y="4342883"/>
            <a:ext cx="5487380" cy="4115243"/>
          </a:xfrm>
        </p:spPr>
        <p:txBody>
          <a:bodyPr/>
          <a:lstStyle/>
          <a:p>
            <a:pPr defTabSz="914400"/>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34A1C-D0BB-4B16-B434-293098674C71}" type="slidenum">
              <a:rPr lang="tr-TR"/>
              <a:pPr/>
              <a:t>51</a:t>
            </a:fld>
            <a:endParaRPr lang="tr-TR"/>
          </a:p>
        </p:txBody>
      </p:sp>
      <p:sp>
        <p:nvSpPr>
          <p:cNvPr id="64514" name="Rectangle 2"/>
          <p:cNvSpPr>
            <a:spLocks noGrp="1" noRot="1" noChangeAspect="1" noChangeArrowheads="1" noTextEdit="1"/>
          </p:cNvSpPr>
          <p:nvPr>
            <p:ph type="sldImg"/>
          </p:nvPr>
        </p:nvSpPr>
        <p:spPr>
          <a:xfrm>
            <a:off x="1143000" y="685800"/>
            <a:ext cx="4572000" cy="3429000"/>
          </a:xfrm>
          <a:ln/>
        </p:spPr>
      </p:sp>
      <p:sp>
        <p:nvSpPr>
          <p:cNvPr id="64515" name="Rectangle 3"/>
          <p:cNvSpPr>
            <a:spLocks noGrp="1" noChangeArrowheads="1"/>
          </p:cNvSpPr>
          <p:nvPr>
            <p:ph type="body" idx="1"/>
          </p:nvPr>
        </p:nvSpPr>
        <p:spPr>
          <a:xfrm>
            <a:off x="685310" y="4342883"/>
            <a:ext cx="5487380" cy="4115243"/>
          </a:xfrm>
        </p:spPr>
        <p:txBody>
          <a:bodyPr/>
          <a:lstStyle/>
          <a:p>
            <a:pPr defTabSz="914400"/>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72A9457-3685-4806-AE31-E7E8626DAB54}" type="slidenum">
              <a:rPr lang="tr-TR" smtClean="0"/>
              <a:pPr/>
              <a:t>68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828800"/>
            <a:ext cx="3771900" cy="3657600"/>
          </a:xfrm>
        </p:spPr>
        <p:txBody>
          <a:bodyPr/>
          <a:lstStyle/>
          <a:p>
            <a:endParaRPr lang="tr-TR"/>
          </a:p>
        </p:txBody>
      </p:sp>
      <p:sp>
        <p:nvSpPr>
          <p:cNvPr id="4" name="3 Metin Yer Tutucusu"/>
          <p:cNvSpPr>
            <a:spLocks noGrp="1"/>
          </p:cNvSpPr>
          <p:nvPr>
            <p:ph type="body"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1371600" y="6248400"/>
            <a:ext cx="1905000" cy="457200"/>
          </a:xfrm>
        </p:spPr>
        <p:txBody>
          <a:bodyPr/>
          <a:lstStyle>
            <a:lvl1pPr>
              <a:defRPr/>
            </a:lvl1pPr>
          </a:lstStyle>
          <a:p>
            <a:endParaRPr lang="tr-TR"/>
          </a:p>
        </p:txBody>
      </p:sp>
      <p:sp>
        <p:nvSpPr>
          <p:cNvPr id="6" name="5 Altbilgi Yer Tutucusu"/>
          <p:cNvSpPr>
            <a:spLocks noGrp="1"/>
          </p:cNvSpPr>
          <p:nvPr>
            <p:ph type="ftr" sz="quarter" idx="11"/>
          </p:nvPr>
        </p:nvSpPr>
        <p:spPr>
          <a:xfrm>
            <a:off x="3556000" y="6248400"/>
            <a:ext cx="2895600" cy="457200"/>
          </a:xfrm>
        </p:spPr>
        <p:txBody>
          <a:bodyPr/>
          <a:lstStyle>
            <a:lvl1pPr>
              <a:defRPr/>
            </a:lvl1pPr>
          </a:lstStyle>
          <a:p>
            <a:r>
              <a:rPr lang="tr-TR"/>
              <a:t>MURAT BAYHAN  * REHBER ÖĞRETMEN</a:t>
            </a:r>
          </a:p>
        </p:txBody>
      </p:sp>
      <p:sp>
        <p:nvSpPr>
          <p:cNvPr id="7" name="6 Slayt Numarası Yer Tutucusu"/>
          <p:cNvSpPr>
            <a:spLocks noGrp="1"/>
          </p:cNvSpPr>
          <p:nvPr>
            <p:ph type="sldNum" sz="quarter" idx="12"/>
          </p:nvPr>
        </p:nvSpPr>
        <p:spPr>
          <a:xfrm>
            <a:off x="6718300" y="6248400"/>
            <a:ext cx="1905000" cy="457200"/>
          </a:xfrm>
        </p:spPr>
        <p:txBody>
          <a:bodyPr/>
          <a:lstStyle>
            <a:lvl1pPr>
              <a:defRPr/>
            </a:lvl1pPr>
          </a:lstStyle>
          <a:p>
            <a:fld id="{42C4C2F8-C3F4-4EAB-A229-27CECB4A944E}" type="slidenum">
              <a:rPr lang="tr-TR"/>
              <a:pPr/>
              <a:t>‹#›</a:t>
            </a:fld>
            <a:endParaRPr lang="tr-TR"/>
          </a:p>
        </p:txBody>
      </p:sp>
    </p:spTree>
    <p:extLst>
      <p:ext uri="{BB962C8B-B14F-4D97-AF65-F5344CB8AC3E}">
        <p14:creationId xmlns:p14="http://schemas.microsoft.com/office/powerpoint/2010/main" xmlns="" val="170646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A594DBD-B0C4-436E-845C-C169D8183268}" type="datetimeFigureOut">
              <a:rPr lang="tr-TR" smtClean="0"/>
              <a:pPr/>
              <a:t>13.10.2014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A7BD7A1-15D0-4116-84B7-1DEF6EAB75D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94DBD-B0C4-436E-845C-C169D8183268}" type="datetimeFigureOut">
              <a:rPr lang="tr-TR" smtClean="0"/>
              <a:pPr/>
              <a:t>13.10.2014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BD7A1-15D0-4116-84B7-1DEF6EAB75D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png"/></Relationships>
</file>

<file path=ppt/slides/_rels/slide10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0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audio" Target="../media/audio3.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audio" Target="../media/audio1.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audio" Target="../media/audio1.wav"/><Relationship Id="rId4" Type="http://schemas.openxmlformats.org/officeDocument/2006/relationships/audio" Target="../media/audio4.wav"/></Relationships>
</file>

<file path=ppt/slides/_rels/slide3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audio" Target="../media/audio3.wav"/></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3.wmf"/><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image" Target="../media/image17.wmf"/><Relationship Id="rId1" Type="http://schemas.openxmlformats.org/officeDocument/2006/relationships/slideLayout" Target="../slideLayouts/slideLayout2.xml"/><Relationship Id="rId6" Type="http://schemas.openxmlformats.org/officeDocument/2006/relationships/image" Target="../media/image20.wmf"/><Relationship Id="rId11" Type="http://schemas.openxmlformats.org/officeDocument/2006/relationships/image" Target="../media/image25.wmf"/><Relationship Id="rId5" Type="http://schemas.openxmlformats.org/officeDocument/2006/relationships/image" Target="../media/image19.wmf"/><Relationship Id="rId10" Type="http://schemas.openxmlformats.org/officeDocument/2006/relationships/image" Target="../media/image24.wmf"/><Relationship Id="rId4" Type="http://schemas.openxmlformats.org/officeDocument/2006/relationships/image" Target="../media/image18.wmf"/><Relationship Id="rId9" Type="http://schemas.openxmlformats.org/officeDocument/2006/relationships/image" Target="../media/image23.w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solidFill>
            <a:schemeClr val="accent3"/>
          </a:solidFill>
        </p:spPr>
        <p:txBody>
          <a:bodyPr/>
          <a:lstStyle/>
          <a:p>
            <a:endParaRPr lang="tr-TR" dirty="0"/>
          </a:p>
        </p:txBody>
      </p:sp>
      <p:sp>
        <p:nvSpPr>
          <p:cNvPr id="5" name="4 İçerik Yer Tutucusu"/>
          <p:cNvSpPr>
            <a:spLocks noGrp="1"/>
          </p:cNvSpPr>
          <p:nvPr>
            <p:ph idx="1"/>
          </p:nvPr>
        </p:nvSpPr>
        <p:spPr>
          <a:solidFill>
            <a:schemeClr val="accent3">
              <a:lumMod val="60000"/>
              <a:lumOff val="40000"/>
            </a:schemeClr>
          </a:solidFill>
        </p:spPr>
        <p:txBody>
          <a:bodyPr/>
          <a:lstStyle/>
          <a:p>
            <a:pPr>
              <a:buNone/>
            </a:pPr>
            <a:r>
              <a:rPr lang="tr-TR" dirty="0" smtClean="0"/>
              <a:t>	</a:t>
            </a:r>
            <a:r>
              <a:rPr lang="tr-TR" sz="3600" b="1" dirty="0" smtClean="0"/>
              <a:t>İnsana İlişkin Dört Temel Varsayım:</a:t>
            </a:r>
          </a:p>
          <a:p>
            <a:endParaRPr lang="tr-TR" dirty="0"/>
          </a:p>
          <a:p>
            <a:r>
              <a:rPr lang="tr-TR" dirty="0" smtClean="0"/>
              <a:t>Her insan farklıdır.</a:t>
            </a:r>
          </a:p>
          <a:p>
            <a:r>
              <a:rPr lang="tr-TR" dirty="0" smtClean="0"/>
              <a:t>Her insan çok değerlidir.</a:t>
            </a:r>
          </a:p>
          <a:p>
            <a:r>
              <a:rPr lang="tr-TR" dirty="0" smtClean="0"/>
              <a:t>Her insan bütünün bir parçasıdır.</a:t>
            </a:r>
          </a:p>
          <a:p>
            <a:r>
              <a:rPr lang="tr-TR" dirty="0" smtClean="0"/>
              <a:t>Her davranışın bir nedeni vardır.</a:t>
            </a:r>
            <a:endParaRPr lang="tr-TR" dirty="0"/>
          </a:p>
        </p:txBody>
      </p:sp>
      <p:sp>
        <p:nvSpPr>
          <p:cNvPr id="7" name="6 Dikdörtgen"/>
          <p:cNvSpPr/>
          <p:nvPr/>
        </p:nvSpPr>
        <p:spPr>
          <a:xfrm>
            <a:off x="1475656" y="548680"/>
            <a:ext cx="61206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İLETİŞİM</a:t>
            </a:r>
            <a:endParaRPr lang="tr-TR"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95288" y="1557338"/>
            <a:ext cx="8229600" cy="4530725"/>
          </a:xfrm>
        </p:spPr>
        <p:txBody>
          <a:bodyPr/>
          <a:lstStyle/>
          <a:p>
            <a:pPr eaLnBrk="1" hangingPunct="1">
              <a:buFont typeface="Wingdings" pitchFamily="2" charset="2"/>
              <a:buChar char="§"/>
              <a:defRPr/>
            </a:pPr>
            <a:r>
              <a:rPr lang="tr-TR" sz="2600" b="1" smtClean="0">
                <a:solidFill>
                  <a:srgbClr val="003300"/>
                </a:solidFill>
                <a:latin typeface="Comic Sans MS" pitchFamily="66" charset="0"/>
              </a:rPr>
              <a:t>Elinizde kitap veya gazete varsa ona gömülmüş görünmelisiniz.</a:t>
            </a:r>
          </a:p>
          <a:p>
            <a:pPr eaLnBrk="1" hangingPunct="1">
              <a:buFont typeface="Wingdings" pitchFamily="2" charset="2"/>
              <a:buChar char="§"/>
              <a:defRPr/>
            </a:pPr>
            <a:r>
              <a:rPr lang="tr-TR" sz="2600" b="1" smtClean="0">
                <a:solidFill>
                  <a:srgbClr val="003300"/>
                </a:solidFill>
                <a:latin typeface="Comic Sans MS" pitchFamily="66" charset="0"/>
              </a:rPr>
              <a:t>Kalabalık ne kadar fazlaysa o kadar az hareket etmelisiniz.</a:t>
            </a:r>
          </a:p>
          <a:p>
            <a:pPr eaLnBrk="1" hangingPunct="1">
              <a:buFont typeface="Wingdings" pitchFamily="2" charset="2"/>
              <a:buChar char="§"/>
              <a:defRPr/>
            </a:pPr>
            <a:r>
              <a:rPr lang="tr-TR" sz="2600" b="1" smtClean="0">
                <a:solidFill>
                  <a:srgbClr val="003300"/>
                </a:solidFill>
                <a:latin typeface="Comic Sans MS" pitchFamily="66" charset="0"/>
              </a:rPr>
              <a:t>Asansörlerde başınızın üzerindeki kat numaralarını seyretmek zorundasınız.</a:t>
            </a:r>
          </a:p>
          <a:p>
            <a:pPr eaLnBrk="1" hangingPunct="1">
              <a:defRPr/>
            </a:pPr>
            <a:endParaRPr lang="tr-TR"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Adsız 1"/>
          <p:cNvPicPr>
            <a:picLocks noChangeAspect="1" noChangeArrowheads="1"/>
          </p:cNvPicPr>
          <p:nvPr/>
        </p:nvPicPr>
        <p:blipFill>
          <a:blip r:embed="rId3" cstate="print"/>
          <a:srcRect/>
          <a:stretch>
            <a:fillRect/>
          </a:stretch>
        </p:blipFill>
        <p:spPr bwMode="auto">
          <a:xfrm>
            <a:off x="3563938" y="1987550"/>
            <a:ext cx="1439862" cy="1873250"/>
          </a:xfrm>
          <a:prstGeom prst="rect">
            <a:avLst/>
          </a:prstGeom>
          <a:noFill/>
          <a:ln w="9525">
            <a:noFill/>
            <a:miter lim="800000"/>
            <a:headEnd/>
            <a:tailEnd/>
          </a:ln>
        </p:spPr>
      </p:pic>
      <p:pic>
        <p:nvPicPr>
          <p:cNvPr id="52227" name="Picture 3" descr="Adsız"/>
          <p:cNvPicPr>
            <a:picLocks noChangeAspect="1" noChangeArrowheads="1"/>
          </p:cNvPicPr>
          <p:nvPr/>
        </p:nvPicPr>
        <p:blipFill>
          <a:blip r:embed="rId4" cstate="print"/>
          <a:srcRect/>
          <a:stretch>
            <a:fillRect/>
          </a:stretch>
        </p:blipFill>
        <p:spPr bwMode="auto">
          <a:xfrm>
            <a:off x="5219700" y="1773238"/>
            <a:ext cx="3360738" cy="2232025"/>
          </a:xfrm>
          <a:prstGeom prst="rect">
            <a:avLst/>
          </a:prstGeom>
          <a:noFill/>
          <a:ln w="9525">
            <a:noFill/>
            <a:miter lim="800000"/>
            <a:headEnd/>
            <a:tailEnd/>
          </a:ln>
        </p:spPr>
      </p:pic>
      <p:sp>
        <p:nvSpPr>
          <p:cNvPr id="52228" name="Text Box 4"/>
          <p:cNvSpPr txBox="1">
            <a:spLocks noChangeArrowheads="1"/>
          </p:cNvSpPr>
          <p:nvPr/>
        </p:nvSpPr>
        <p:spPr bwMode="auto">
          <a:xfrm>
            <a:off x="468313" y="3789363"/>
            <a:ext cx="8135937" cy="3021012"/>
          </a:xfrm>
          <a:prstGeom prst="rect">
            <a:avLst/>
          </a:prstGeom>
          <a:solidFill>
            <a:srgbClr val="F05A85"/>
          </a:solidFill>
          <a:ln w="9525">
            <a:noFill/>
            <a:miter lim="800000"/>
            <a:headEnd/>
            <a:tailEnd/>
          </a:ln>
        </p:spPr>
        <p:txBody>
          <a:bodyPr>
            <a:spAutoFit/>
          </a:bodyPr>
          <a:lstStyle/>
          <a:p>
            <a:pPr algn="ctr">
              <a:spcBef>
                <a:spcPct val="50000"/>
              </a:spcBef>
            </a:pPr>
            <a:r>
              <a:rPr lang="tr-TR" sz="4800" b="1">
                <a:solidFill>
                  <a:schemeClr val="tx2"/>
                </a:solidFill>
                <a:latin typeface="Tahoma" pitchFamily="34" charset="0"/>
              </a:rPr>
              <a:t>... Etkili iletişim </a:t>
            </a:r>
          </a:p>
          <a:p>
            <a:pPr algn="ctr">
              <a:spcBef>
                <a:spcPct val="50000"/>
              </a:spcBef>
            </a:pPr>
            <a:r>
              <a:rPr lang="tr-TR" sz="4800" b="1">
                <a:solidFill>
                  <a:schemeClr val="tx2"/>
                </a:solidFill>
                <a:latin typeface="Tahoma" pitchFamily="34" charset="0"/>
              </a:rPr>
              <a:t>ve </a:t>
            </a:r>
          </a:p>
          <a:p>
            <a:pPr algn="ctr">
              <a:spcBef>
                <a:spcPct val="50000"/>
              </a:spcBef>
            </a:pPr>
            <a:r>
              <a:rPr lang="tr-TR" sz="4800" b="1">
                <a:solidFill>
                  <a:schemeClr val="tx2"/>
                </a:solidFill>
                <a:latin typeface="Tahoma" pitchFamily="34" charset="0"/>
              </a:rPr>
              <a:t>beden dili için </a:t>
            </a:r>
          </a:p>
        </p:txBody>
      </p:sp>
      <p:pic>
        <p:nvPicPr>
          <p:cNvPr id="52229" name="Picture 5" descr="a9yelt"/>
          <p:cNvPicPr>
            <a:picLocks noChangeAspect="1" noChangeArrowheads="1"/>
          </p:cNvPicPr>
          <p:nvPr/>
        </p:nvPicPr>
        <p:blipFill>
          <a:blip r:embed="rId5" cstate="print"/>
          <a:srcRect/>
          <a:stretch>
            <a:fillRect/>
          </a:stretch>
        </p:blipFill>
        <p:spPr bwMode="auto">
          <a:xfrm>
            <a:off x="2916238" y="188913"/>
            <a:ext cx="2603500" cy="1871662"/>
          </a:xfrm>
          <a:prstGeom prst="rect">
            <a:avLst/>
          </a:prstGeom>
          <a:noFill/>
          <a:ln w="9525">
            <a:noFill/>
            <a:miter lim="800000"/>
            <a:headEnd/>
            <a:tailEnd/>
          </a:ln>
        </p:spPr>
      </p:pic>
      <p:pic>
        <p:nvPicPr>
          <p:cNvPr id="52230" name="Picture 6" descr="6"/>
          <p:cNvPicPr>
            <a:picLocks noChangeAspect="1" noChangeArrowheads="1"/>
          </p:cNvPicPr>
          <p:nvPr/>
        </p:nvPicPr>
        <p:blipFill>
          <a:blip r:embed="rId6" cstate="print"/>
          <a:srcRect/>
          <a:stretch>
            <a:fillRect/>
          </a:stretch>
        </p:blipFill>
        <p:spPr bwMode="auto">
          <a:xfrm>
            <a:off x="468313" y="1773238"/>
            <a:ext cx="2879725"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539750" y="549275"/>
            <a:ext cx="8208963" cy="1066800"/>
          </a:xfrm>
          <a:prstGeom prst="rect">
            <a:avLst/>
          </a:prstGeom>
          <a:solidFill>
            <a:srgbClr val="DFDF5B"/>
          </a:solidFill>
          <a:ln w="9525">
            <a:noFill/>
            <a:miter lim="800000"/>
            <a:headEnd/>
            <a:tailEnd/>
          </a:ln>
        </p:spPr>
        <p:txBody>
          <a:bodyPr>
            <a:spAutoFit/>
          </a:bodyPr>
          <a:lstStyle/>
          <a:p>
            <a:pPr>
              <a:spcBef>
                <a:spcPct val="50000"/>
              </a:spcBef>
            </a:pPr>
            <a:r>
              <a:rPr lang="tr-TR" sz="3200">
                <a:solidFill>
                  <a:schemeClr val="tx2"/>
                </a:solidFill>
              </a:rPr>
              <a:t>Kendinizle barışık olun (özgüven sahibi olun)</a:t>
            </a:r>
          </a:p>
        </p:txBody>
      </p:sp>
      <p:pic>
        <p:nvPicPr>
          <p:cNvPr id="53251" name="Picture 3" descr="12854926[1]"/>
          <p:cNvPicPr>
            <a:picLocks noChangeAspect="1" noChangeArrowheads="1"/>
          </p:cNvPicPr>
          <p:nvPr/>
        </p:nvPicPr>
        <p:blipFill>
          <a:blip r:embed="rId3" cstate="print"/>
          <a:srcRect/>
          <a:stretch>
            <a:fillRect/>
          </a:stretch>
        </p:blipFill>
        <p:spPr bwMode="auto">
          <a:xfrm>
            <a:off x="3124200" y="2438400"/>
            <a:ext cx="2455863" cy="3024188"/>
          </a:xfrm>
          <a:prstGeom prst="rect">
            <a:avLst/>
          </a:prstGeom>
          <a:noFill/>
          <a:ln w="9525">
            <a:noFill/>
            <a:miter lim="800000"/>
            <a:headEnd/>
            <a:tailEnd/>
          </a:ln>
        </p:spPr>
      </p:pic>
      <p:sp>
        <p:nvSpPr>
          <p:cNvPr id="53252" name="Rectangle 4"/>
          <p:cNvSpPr>
            <a:spLocks noChangeArrowheads="1"/>
          </p:cNvSpPr>
          <p:nvPr/>
        </p:nvSpPr>
        <p:spPr bwMode="auto">
          <a:xfrm>
            <a:off x="0" y="6518275"/>
            <a:ext cx="590550" cy="339725"/>
          </a:xfrm>
          <a:prstGeom prst="rect">
            <a:avLst/>
          </a:prstGeom>
          <a:noFill/>
          <a:ln w="9525">
            <a:noFill/>
            <a:miter lim="800000"/>
            <a:headEnd/>
            <a:tailEnd/>
          </a:ln>
        </p:spPr>
        <p:txBody>
          <a:bodyPr>
            <a:spAutoFit/>
          </a:bodyPr>
          <a:lstStyle/>
          <a:p>
            <a:pPr>
              <a:lnSpc>
                <a:spcPct val="90000"/>
              </a:lnSpc>
              <a:spcBef>
                <a:spcPct val="20000"/>
              </a:spcBef>
              <a:buClr>
                <a:schemeClr val="bg2"/>
              </a:buClr>
            </a:pPr>
            <a:endParaRPr lang="tr-TR" b="1">
              <a:solidFill>
                <a:srgbClr val="FF0000"/>
              </a:solidFill>
              <a:latin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395288" y="344488"/>
            <a:ext cx="5256212" cy="5211762"/>
          </a:xfrm>
          <a:prstGeom prst="rect">
            <a:avLst/>
          </a:prstGeom>
          <a:solidFill>
            <a:srgbClr val="99FFCC"/>
          </a:solidFill>
          <a:ln w="9525">
            <a:noFill/>
            <a:miter lim="800000"/>
            <a:headEnd/>
            <a:tailEnd/>
          </a:ln>
        </p:spPr>
        <p:txBody>
          <a:bodyPr>
            <a:spAutoFit/>
          </a:bodyPr>
          <a:lstStyle/>
          <a:p>
            <a:pPr>
              <a:spcBef>
                <a:spcPct val="50000"/>
              </a:spcBef>
            </a:pPr>
            <a:r>
              <a:rPr lang="tr-TR" sz="3200" b="1">
                <a:latin typeface="Arial" charset="0"/>
              </a:rPr>
              <a:t>Duruşunuza ve yürüyüşünüze dikkat edin </a:t>
            </a:r>
          </a:p>
          <a:p>
            <a:pPr>
              <a:spcBef>
                <a:spcPct val="50000"/>
              </a:spcBef>
            </a:pPr>
            <a:r>
              <a:rPr lang="tr-TR" sz="3200">
                <a:latin typeface="Arial" charset="0"/>
              </a:rPr>
              <a:t>“zavallı” ile “kendinden emin” görünümünüz nasıl olur?</a:t>
            </a:r>
          </a:p>
          <a:p>
            <a:pPr>
              <a:spcBef>
                <a:spcPct val="50000"/>
              </a:spcBef>
            </a:pPr>
            <a:r>
              <a:rPr lang="tr-TR" sz="3200">
                <a:latin typeface="Arial" charset="0"/>
              </a:rPr>
              <a:t>Özgüven sağlama: </a:t>
            </a:r>
          </a:p>
          <a:p>
            <a:pPr>
              <a:spcBef>
                <a:spcPct val="50000"/>
              </a:spcBef>
            </a:pPr>
            <a:r>
              <a:rPr lang="tr-TR" sz="3200">
                <a:latin typeface="Arial" charset="0"/>
              </a:rPr>
              <a:t>Oturuşunuzu ve duruşunuzu kendinden emin hale getirin.</a:t>
            </a:r>
          </a:p>
        </p:txBody>
      </p:sp>
      <p:pic>
        <p:nvPicPr>
          <p:cNvPr id="54275" name="Picture 3" descr="bitkin"/>
          <p:cNvPicPr>
            <a:picLocks noChangeAspect="1" noChangeArrowheads="1"/>
          </p:cNvPicPr>
          <p:nvPr/>
        </p:nvPicPr>
        <p:blipFill>
          <a:blip r:embed="rId3" cstate="print"/>
          <a:srcRect/>
          <a:stretch>
            <a:fillRect/>
          </a:stretch>
        </p:blipFill>
        <p:spPr bwMode="auto">
          <a:xfrm>
            <a:off x="6227763" y="1773238"/>
            <a:ext cx="2355850"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4191000" y="900113"/>
            <a:ext cx="4648200" cy="5089525"/>
          </a:xfrm>
          <a:prstGeom prst="rect">
            <a:avLst/>
          </a:prstGeom>
          <a:noFill/>
          <a:ln w="9525">
            <a:noFill/>
            <a:miter lim="800000"/>
            <a:headEnd/>
            <a:tailEnd/>
          </a:ln>
        </p:spPr>
        <p:txBody>
          <a:bodyPr>
            <a:spAutoFit/>
          </a:bodyPr>
          <a:lstStyle/>
          <a:p>
            <a:pPr eaLnBrk="0" hangingPunct="0"/>
            <a:r>
              <a:rPr lang="tr-TR" sz="2400" b="1">
                <a:latin typeface="Tahoma" pitchFamily="34" charset="0"/>
              </a:rPr>
              <a:t>Eğik ve düşük</a:t>
            </a:r>
            <a:r>
              <a:rPr lang="tr-TR" sz="2800" b="1">
                <a:latin typeface="Tahoma" pitchFamily="34" charset="0"/>
              </a:rPr>
              <a:t> omuzlar:</a:t>
            </a:r>
          </a:p>
          <a:p>
            <a:pPr eaLnBrk="0" hangingPunct="0"/>
            <a:r>
              <a:rPr lang="tr-TR" sz="2400" b="1">
                <a:latin typeface="Tahoma" pitchFamily="34" charset="0"/>
              </a:rPr>
              <a:t> </a:t>
            </a:r>
          </a:p>
          <a:p>
            <a:pPr eaLnBrk="0" hangingPunct="0"/>
            <a:r>
              <a:rPr lang="tr-TR" sz="2800">
                <a:latin typeface="Tahoma" pitchFamily="34" charset="0"/>
              </a:rPr>
              <a:t>Hepsi de olumsuz olmak üzere bir çok anlam taşır;</a:t>
            </a:r>
          </a:p>
          <a:p>
            <a:pPr eaLnBrk="0" hangingPunct="0"/>
            <a:r>
              <a:rPr lang="tr-TR" sz="2800" b="1">
                <a:latin typeface="Comic Sans MS" pitchFamily="66" charset="0"/>
              </a:rPr>
              <a:t> </a:t>
            </a:r>
          </a:p>
          <a:p>
            <a:pPr eaLnBrk="0" hangingPunct="0"/>
            <a:r>
              <a:rPr lang="tr-TR" sz="3200" b="1">
                <a:latin typeface="Tahoma" pitchFamily="34" charset="0"/>
              </a:rPr>
              <a:t>- Ezilmiş                      - Kendine güvensiz      - Yenik                        - Suçlu                         - Korkak                      - Utangaç</a:t>
            </a:r>
            <a:endParaRPr lang="tr-TR" sz="2800" b="1">
              <a:latin typeface="Comic Sans MS" pitchFamily="66" charset="0"/>
            </a:endParaRPr>
          </a:p>
        </p:txBody>
      </p:sp>
      <p:pic>
        <p:nvPicPr>
          <p:cNvPr id="55299" name="Picture 3" descr="bitkin"/>
          <p:cNvPicPr>
            <a:picLocks noChangeAspect="1" noChangeArrowheads="1"/>
          </p:cNvPicPr>
          <p:nvPr/>
        </p:nvPicPr>
        <p:blipFill>
          <a:blip r:embed="rId3" cstate="print"/>
          <a:srcRect/>
          <a:stretch>
            <a:fillRect/>
          </a:stretch>
        </p:blipFill>
        <p:spPr bwMode="auto">
          <a:xfrm>
            <a:off x="411163" y="1371600"/>
            <a:ext cx="3398837"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0" y="152400"/>
            <a:ext cx="5256213" cy="6003925"/>
          </a:xfrm>
          <a:prstGeom prst="rect">
            <a:avLst/>
          </a:prstGeom>
          <a:solidFill>
            <a:srgbClr val="99FFCC"/>
          </a:solidFill>
          <a:ln w="9525">
            <a:noFill/>
            <a:miter lim="800000"/>
            <a:headEnd/>
            <a:tailEnd/>
          </a:ln>
        </p:spPr>
        <p:txBody>
          <a:bodyPr>
            <a:spAutoFit/>
          </a:bodyPr>
          <a:lstStyle/>
          <a:p>
            <a:r>
              <a:rPr lang="tr-TR" sz="3200" b="1">
                <a:latin typeface="Arial" charset="0"/>
              </a:rPr>
              <a:t>Ses tonunuza dikkat edin</a:t>
            </a:r>
          </a:p>
          <a:p>
            <a:r>
              <a:rPr lang="tr-TR" sz="2800">
                <a:latin typeface="Arial" charset="0"/>
              </a:rPr>
              <a:t>Ses aynı zamanda duygularınızı da iletir.</a:t>
            </a:r>
            <a:r>
              <a:rPr lang="tr-TR" sz="3600">
                <a:latin typeface="Arial" charset="0"/>
              </a:rPr>
              <a:t> </a:t>
            </a:r>
          </a:p>
          <a:p>
            <a:endParaRPr lang="tr-TR" sz="3600">
              <a:latin typeface="Arial" charset="0"/>
            </a:endParaRPr>
          </a:p>
          <a:p>
            <a:r>
              <a:rPr lang="tr-TR" sz="3200" b="1">
                <a:latin typeface="Arial" charset="0"/>
              </a:rPr>
              <a:t>Kendi sesinizi dinlemeye başlayın</a:t>
            </a:r>
            <a:r>
              <a:rPr lang="tr-TR" sz="3200">
                <a:latin typeface="Arial" charset="0"/>
              </a:rPr>
              <a:t>. Ümitsizlik mi yoksa cesaret mi ifade ediyor?</a:t>
            </a:r>
          </a:p>
          <a:p>
            <a:endParaRPr lang="tr-TR" sz="3200">
              <a:latin typeface="Arial" charset="0"/>
            </a:endParaRPr>
          </a:p>
          <a:p>
            <a:r>
              <a:rPr lang="tr-TR" sz="3200">
                <a:latin typeface="Arial" charset="0"/>
              </a:rPr>
              <a:t>Güven içinde mi konuşmaktasınız, yoksa mırıldanıyor musunuz?</a:t>
            </a:r>
            <a:r>
              <a:rPr lang="tr-TR" sz="3200">
                <a:solidFill>
                  <a:schemeClr val="bg2"/>
                </a:solidFill>
                <a:latin typeface="Arial" charset="0"/>
              </a:rPr>
              <a:t> </a:t>
            </a:r>
          </a:p>
        </p:txBody>
      </p:sp>
      <p:pic>
        <p:nvPicPr>
          <p:cNvPr id="56323" name="Picture 3" descr="b"/>
          <p:cNvPicPr>
            <a:picLocks noChangeAspect="1" noChangeArrowheads="1"/>
          </p:cNvPicPr>
          <p:nvPr/>
        </p:nvPicPr>
        <p:blipFill>
          <a:blip r:embed="rId3" cstate="print"/>
          <a:srcRect/>
          <a:stretch>
            <a:fillRect/>
          </a:stretch>
        </p:blipFill>
        <p:spPr bwMode="auto">
          <a:xfrm>
            <a:off x="5292725" y="4005263"/>
            <a:ext cx="3671888" cy="2373312"/>
          </a:xfrm>
          <a:prstGeom prst="rect">
            <a:avLst/>
          </a:prstGeom>
          <a:noFill/>
          <a:ln w="9525">
            <a:noFill/>
            <a:miter lim="800000"/>
            <a:headEnd/>
            <a:tailEnd/>
          </a:ln>
        </p:spPr>
      </p:pic>
      <p:pic>
        <p:nvPicPr>
          <p:cNvPr id="56324" name="Picture 4" descr="8"/>
          <p:cNvPicPr>
            <a:picLocks noChangeAspect="1" noChangeArrowheads="1"/>
          </p:cNvPicPr>
          <p:nvPr/>
        </p:nvPicPr>
        <p:blipFill>
          <a:blip r:embed="rId4" cstate="print"/>
          <a:srcRect/>
          <a:stretch>
            <a:fillRect/>
          </a:stretch>
        </p:blipFill>
        <p:spPr bwMode="auto">
          <a:xfrm>
            <a:off x="5292725" y="836613"/>
            <a:ext cx="3635375"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23850" y="188913"/>
            <a:ext cx="5761038" cy="4870450"/>
          </a:xfrm>
          <a:prstGeom prst="rect">
            <a:avLst/>
          </a:prstGeom>
          <a:solidFill>
            <a:srgbClr val="99FFCC"/>
          </a:solidFill>
          <a:ln w="9525">
            <a:noFill/>
            <a:miter lim="800000"/>
            <a:headEnd/>
            <a:tailEnd/>
          </a:ln>
        </p:spPr>
        <p:txBody>
          <a:bodyPr>
            <a:spAutoFit/>
          </a:bodyPr>
          <a:lstStyle/>
          <a:p>
            <a:r>
              <a:rPr lang="tr-TR" sz="3200" b="1">
                <a:latin typeface="Arial" charset="0"/>
              </a:rPr>
              <a:t>Canlı ve atak olun.</a:t>
            </a:r>
          </a:p>
          <a:p>
            <a:r>
              <a:rPr lang="tr-TR">
                <a:latin typeface="Arial" charset="0"/>
              </a:rPr>
              <a:t> </a:t>
            </a:r>
          </a:p>
          <a:p>
            <a:endParaRPr lang="tr-TR" sz="2400" b="1">
              <a:latin typeface="Arial" charset="0"/>
            </a:endParaRPr>
          </a:p>
          <a:p>
            <a:r>
              <a:rPr lang="tr-TR" sz="2400">
                <a:latin typeface="Arial" charset="0"/>
              </a:rPr>
              <a:t>Çekingenliğinizi bir kenara atın. Her zaman atılıma, hazırlıklı olun. Gönüllü olmaktan çekinmeyin. Gönüllü olan göze çarpar. Ortalıktaki en önemli kişi, kendini tanıtmada en aktif olan kişidir. </a:t>
            </a:r>
          </a:p>
          <a:p>
            <a:endParaRPr lang="tr-TR" sz="2400">
              <a:latin typeface="Arial" charset="0"/>
            </a:endParaRPr>
          </a:p>
          <a:p>
            <a:r>
              <a:rPr lang="tr-TR" sz="2400">
                <a:latin typeface="Arial" charset="0"/>
              </a:rPr>
              <a:t>Mesleğiniz ve göreviniz ne olursa olsun kendinizi bir satıcı gibi görün. </a:t>
            </a:r>
          </a:p>
          <a:p>
            <a:r>
              <a:rPr lang="tr-TR" sz="2400">
                <a:latin typeface="Arial" charset="0"/>
              </a:rPr>
              <a:t>İnsanların ilgisini çekebilmek için, </a:t>
            </a:r>
            <a:r>
              <a:rPr lang="tr-TR" sz="2400" b="1">
                <a:latin typeface="Arial" charset="0"/>
              </a:rPr>
              <a:t>çarpıcı ve canlı</a:t>
            </a:r>
            <a:r>
              <a:rPr lang="tr-TR" sz="2400">
                <a:latin typeface="Arial" charset="0"/>
              </a:rPr>
              <a:t> olmanız gerekir</a:t>
            </a:r>
            <a:r>
              <a:rPr lang="tr-TR" sz="2400">
                <a:solidFill>
                  <a:schemeClr val="bg2"/>
                </a:solidFill>
                <a:latin typeface="Arial" charset="0"/>
              </a:rPr>
              <a:t>.</a:t>
            </a:r>
            <a:endParaRPr lang="tr-TR" sz="2400" b="1">
              <a:solidFill>
                <a:schemeClr val="bg2"/>
              </a:solidFill>
              <a:latin typeface="Arial" charset="0"/>
            </a:endParaRPr>
          </a:p>
        </p:txBody>
      </p:sp>
      <p:pic>
        <p:nvPicPr>
          <p:cNvPr id="57347" name="Picture 3" descr="coşku adam"/>
          <p:cNvPicPr>
            <a:picLocks noChangeAspect="1" noChangeArrowheads="1"/>
          </p:cNvPicPr>
          <p:nvPr/>
        </p:nvPicPr>
        <p:blipFill>
          <a:blip r:embed="rId3" cstate="print"/>
          <a:srcRect/>
          <a:stretch>
            <a:fillRect/>
          </a:stretch>
        </p:blipFill>
        <p:spPr bwMode="auto">
          <a:xfrm>
            <a:off x="6421438" y="260350"/>
            <a:ext cx="2471737" cy="4462463"/>
          </a:xfrm>
          <a:prstGeom prst="rect">
            <a:avLst/>
          </a:prstGeom>
          <a:noFill/>
          <a:ln w="9525">
            <a:noFill/>
            <a:miter lim="800000"/>
            <a:headEnd/>
            <a:tailEnd/>
          </a:ln>
        </p:spPr>
      </p:pic>
      <p:sp>
        <p:nvSpPr>
          <p:cNvPr id="57348" name="Text Box 4"/>
          <p:cNvSpPr txBox="1">
            <a:spLocks noChangeArrowheads="1"/>
          </p:cNvSpPr>
          <p:nvPr/>
        </p:nvSpPr>
        <p:spPr bwMode="auto">
          <a:xfrm>
            <a:off x="1547813" y="6589713"/>
            <a:ext cx="3908425" cy="366712"/>
          </a:xfrm>
          <a:prstGeom prst="rect">
            <a:avLst/>
          </a:prstGeom>
          <a:noFill/>
          <a:ln w="9525">
            <a:noFill/>
            <a:miter lim="800000"/>
            <a:headEnd/>
            <a:tailEnd/>
          </a:ln>
        </p:spPr>
        <p:txBody>
          <a:bodyPr>
            <a:spAutoFit/>
          </a:bodyPr>
          <a:lstStyle/>
          <a:p>
            <a:endParaRPr lang="tr-TR">
              <a:latin typeface="Arial" charset="0"/>
            </a:endParaRPr>
          </a:p>
        </p:txBody>
      </p:sp>
      <p:sp>
        <p:nvSpPr>
          <p:cNvPr id="57349" name="Rectangle 5"/>
          <p:cNvSpPr>
            <a:spLocks noChangeArrowheads="1"/>
          </p:cNvSpPr>
          <p:nvPr/>
        </p:nvSpPr>
        <p:spPr bwMode="auto">
          <a:xfrm>
            <a:off x="6156325" y="4987925"/>
            <a:ext cx="2987675" cy="1616075"/>
          </a:xfrm>
          <a:prstGeom prst="rect">
            <a:avLst/>
          </a:prstGeom>
          <a:solidFill>
            <a:srgbClr val="FF0066"/>
          </a:solidFill>
          <a:ln w="9525">
            <a:noFill/>
            <a:miter lim="800000"/>
            <a:headEnd/>
            <a:tailEnd/>
          </a:ln>
        </p:spPr>
        <p:txBody>
          <a:bodyPr>
            <a:spAutoFit/>
          </a:bodyPr>
          <a:lstStyle/>
          <a:p>
            <a:r>
              <a:rPr lang="tr-TR" sz="2000" b="1">
                <a:solidFill>
                  <a:schemeClr val="bg1"/>
                </a:solidFill>
                <a:latin typeface="Arial" charset="0"/>
              </a:rPr>
              <a:t>“Sahaya çıkıp oynamak lazım. Futbol tarihinde seyirciler arasında gol atan çıkmamıştır.”</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95288" y="549275"/>
            <a:ext cx="6192837" cy="5448300"/>
          </a:xfrm>
          <a:prstGeom prst="rect">
            <a:avLst/>
          </a:prstGeom>
          <a:gradFill rotWithShape="1">
            <a:gsLst>
              <a:gs pos="0">
                <a:schemeClr val="bg1"/>
              </a:gs>
              <a:gs pos="100000">
                <a:srgbClr val="99FFCC"/>
              </a:gs>
            </a:gsLst>
            <a:path path="shape">
              <a:fillToRect l="50000" t="50000" r="50000" b="50000"/>
            </a:path>
          </a:gradFill>
          <a:ln w="9525">
            <a:noFill/>
            <a:miter lim="800000"/>
            <a:headEnd/>
            <a:tailEnd/>
          </a:ln>
        </p:spPr>
        <p:txBody>
          <a:bodyPr>
            <a:spAutoFit/>
          </a:bodyPr>
          <a:lstStyle/>
          <a:p>
            <a:r>
              <a:rPr lang="tr-TR" sz="3200" b="1">
                <a:latin typeface="Arial" charset="0"/>
              </a:rPr>
              <a:t>Doğal olun.</a:t>
            </a:r>
            <a:endParaRPr lang="tr-TR" sz="2800" b="1">
              <a:latin typeface="Arial" charset="0"/>
            </a:endParaRPr>
          </a:p>
          <a:p>
            <a:r>
              <a:rPr lang="tr-TR" sz="2400">
                <a:latin typeface="Arial" charset="0"/>
              </a:rPr>
              <a:t> Doğal bir insan, kendisiyle kolayca ilişki kurulabilen ve kendinizi onun yanında gergin hissetmediğiniz insandır.        </a:t>
            </a:r>
          </a:p>
          <a:p>
            <a:r>
              <a:rPr lang="tr-TR" sz="2400">
                <a:latin typeface="Arial" charset="0"/>
              </a:rPr>
              <a:t>İnsanlar sizinle olunca kendilerini </a:t>
            </a:r>
          </a:p>
          <a:p>
            <a:r>
              <a:rPr lang="tr-TR" sz="2400">
                <a:latin typeface="Arial" charset="0"/>
              </a:rPr>
              <a:t>Evlerinde gibi rahat hissetsinler.</a:t>
            </a:r>
          </a:p>
          <a:p>
            <a:endParaRPr lang="tr-TR" sz="2400">
              <a:latin typeface="Arial" charset="0"/>
            </a:endParaRPr>
          </a:p>
          <a:p>
            <a:endParaRPr lang="tr-TR" sz="2400">
              <a:latin typeface="Arial" charset="0"/>
            </a:endParaRPr>
          </a:p>
          <a:p>
            <a:r>
              <a:rPr lang="tr-TR" sz="3200" b="1">
                <a:latin typeface="Arial" charset="0"/>
              </a:rPr>
              <a:t>Sıcak olun.</a:t>
            </a:r>
          </a:p>
          <a:p>
            <a:r>
              <a:rPr lang="tr-TR" sz="2400">
                <a:latin typeface="Arial" charset="0"/>
              </a:rPr>
              <a:t>Soğuk, mesafeli ve tepkisini belli etmeyen bir insanın bir gruba girmesi kolay olmaz. Ona nasıl davranacağınızı, onun size nasıl tepki göstereceğini bilmediğiniz için daima uzak durmayı tercih edersiniz. </a:t>
            </a:r>
          </a:p>
        </p:txBody>
      </p:sp>
      <p:pic>
        <p:nvPicPr>
          <p:cNvPr id="58371" name="Picture 3" descr="mutsuz adam"/>
          <p:cNvPicPr>
            <a:picLocks noChangeAspect="1" noChangeArrowheads="1"/>
          </p:cNvPicPr>
          <p:nvPr/>
        </p:nvPicPr>
        <p:blipFill>
          <a:blip r:embed="rId3" cstate="print"/>
          <a:srcRect/>
          <a:stretch>
            <a:fillRect/>
          </a:stretch>
        </p:blipFill>
        <p:spPr bwMode="auto">
          <a:xfrm>
            <a:off x="6716713" y="3716338"/>
            <a:ext cx="2247900" cy="3025775"/>
          </a:xfrm>
          <a:prstGeom prst="rect">
            <a:avLst/>
          </a:prstGeom>
          <a:noFill/>
          <a:ln w="9525">
            <a:noFill/>
            <a:miter lim="800000"/>
            <a:headEnd/>
            <a:tailEnd/>
          </a:ln>
        </p:spPr>
      </p:pic>
      <p:sp>
        <p:nvSpPr>
          <p:cNvPr id="58372" name="Rectangle 5"/>
          <p:cNvSpPr>
            <a:spLocks noChangeArrowheads="1"/>
          </p:cNvSpPr>
          <p:nvPr/>
        </p:nvSpPr>
        <p:spPr bwMode="auto">
          <a:xfrm>
            <a:off x="179388" y="3357563"/>
            <a:ext cx="8713787" cy="215900"/>
          </a:xfrm>
          <a:prstGeom prst="rect">
            <a:avLst/>
          </a:prstGeom>
          <a:solidFill>
            <a:schemeClr val="bg2"/>
          </a:solidFill>
          <a:ln w="9525">
            <a:solidFill>
              <a:schemeClr val="tx1"/>
            </a:solidFill>
            <a:miter lim="800000"/>
            <a:headEnd/>
            <a:tailEnd/>
          </a:ln>
        </p:spPr>
        <p:txBody>
          <a:bodyPr wrap="none" anchor="ctr"/>
          <a:lstStyle/>
          <a:p>
            <a:endParaRPr lang="tr-TR">
              <a:latin typeface="Tahoma"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a:t>
            </a:r>
            <a:r>
              <a:rPr lang="tr-TR" smtClean="0"/>
              <a:t>İletişim Örneği</a:t>
            </a:r>
            <a:endParaRPr lang="tr-TR" dirty="0"/>
          </a:p>
        </p:txBody>
      </p:sp>
      <p:sp>
        <p:nvSpPr>
          <p:cNvPr id="3" name="2 İçerik Yer Tutucusu"/>
          <p:cNvSpPr>
            <a:spLocks noGrp="1"/>
          </p:cNvSpPr>
          <p:nvPr>
            <p:ph idx="1"/>
          </p:nvPr>
        </p:nvSpPr>
        <p:spPr/>
        <p:txBody>
          <a:bodyPr>
            <a:normAutofit/>
          </a:bodyPr>
          <a:lstStyle/>
          <a:p>
            <a:pPr>
              <a:buNone/>
            </a:pPr>
            <a:r>
              <a:rPr lang="tr-TR" sz="2800" dirty="0" smtClean="0"/>
              <a:t>	</a:t>
            </a:r>
            <a:r>
              <a:rPr lang="en-US" sz="2800" dirty="0" err="1" smtClean="0"/>
              <a:t>Okur-Yazarlığı</a:t>
            </a:r>
            <a:r>
              <a:rPr lang="en-US" sz="2800" dirty="0" smtClean="0"/>
              <a:t> </a:t>
            </a:r>
            <a:r>
              <a:rPr lang="en-US" sz="2800" dirty="0" err="1" smtClean="0"/>
              <a:t>olmayan</a:t>
            </a:r>
            <a:r>
              <a:rPr lang="en-US" sz="2800" dirty="0" smtClean="0"/>
              <a:t> </a:t>
            </a:r>
            <a:r>
              <a:rPr lang="en-US" sz="2800" dirty="0" err="1" smtClean="0"/>
              <a:t>Yaşlı</a:t>
            </a:r>
            <a:r>
              <a:rPr lang="en-US" sz="2800" dirty="0" smtClean="0"/>
              <a:t> </a:t>
            </a:r>
            <a:r>
              <a:rPr lang="en-US" sz="2800" dirty="0" err="1" smtClean="0"/>
              <a:t>Karı-Koca</a:t>
            </a:r>
            <a:r>
              <a:rPr lang="en-US" sz="2800" dirty="0" smtClean="0"/>
              <a:t> </a:t>
            </a:r>
            <a:r>
              <a:rPr lang="en-US" sz="2800" dirty="0" err="1" smtClean="0"/>
              <a:t>bir</a:t>
            </a:r>
            <a:r>
              <a:rPr lang="en-US" sz="2800" dirty="0" smtClean="0"/>
              <a:t> </a:t>
            </a:r>
            <a:r>
              <a:rPr lang="en-US" sz="2800" dirty="0" err="1" smtClean="0"/>
              <a:t>gün</a:t>
            </a:r>
            <a:r>
              <a:rPr lang="en-US" sz="2800" dirty="0" smtClean="0"/>
              <a:t> </a:t>
            </a:r>
            <a:r>
              <a:rPr lang="en-US" sz="2800" dirty="0" err="1" smtClean="0"/>
              <a:t>PTT'ye</a:t>
            </a:r>
            <a:r>
              <a:rPr lang="en-US" sz="2800" dirty="0" smtClean="0"/>
              <a:t> </a:t>
            </a:r>
            <a:r>
              <a:rPr lang="en-US" sz="2800" dirty="0" err="1" smtClean="0"/>
              <a:t>davet</a:t>
            </a:r>
            <a:r>
              <a:rPr lang="en-US" sz="2800" dirty="0" smtClean="0"/>
              <a:t> </a:t>
            </a:r>
            <a:r>
              <a:rPr lang="en-US" sz="2800" dirty="0" err="1" smtClean="0"/>
              <a:t>edilir</a:t>
            </a:r>
            <a:r>
              <a:rPr lang="en-US" sz="2800" dirty="0" smtClean="0"/>
              <a:t> </a:t>
            </a:r>
            <a:r>
              <a:rPr lang="en-US" sz="2800" dirty="0" err="1" smtClean="0"/>
              <a:t>ve</a:t>
            </a:r>
            <a:r>
              <a:rPr lang="en-US" sz="2800" dirty="0" smtClean="0"/>
              <a:t> </a:t>
            </a:r>
            <a:r>
              <a:rPr lang="tr-TR" sz="2800" dirty="0" smtClean="0"/>
              <a:t>a</a:t>
            </a:r>
            <a:r>
              <a:rPr lang="en-US" sz="2800" dirty="0" err="1" smtClean="0"/>
              <a:t>skerdeki</a:t>
            </a:r>
            <a:r>
              <a:rPr lang="en-US" sz="2800" dirty="0" smtClean="0"/>
              <a:t> </a:t>
            </a:r>
            <a:r>
              <a:rPr lang="en-US" sz="2800" dirty="0" err="1" smtClean="0"/>
              <a:t>oğullarından</a:t>
            </a:r>
            <a:r>
              <a:rPr lang="en-US" sz="2800" dirty="0" smtClean="0"/>
              <a:t> </a:t>
            </a:r>
            <a:r>
              <a:rPr lang="en-US" sz="2800" dirty="0" err="1" smtClean="0"/>
              <a:t>bir</a:t>
            </a:r>
            <a:r>
              <a:rPr lang="en-US" sz="2800" dirty="0" smtClean="0"/>
              <a:t> </a:t>
            </a:r>
            <a:r>
              <a:rPr lang="en-US" sz="2800" dirty="0" err="1" smtClean="0"/>
              <a:t>telgraf</a:t>
            </a:r>
            <a:r>
              <a:rPr lang="en-US" sz="2800" dirty="0" smtClean="0"/>
              <a:t> </a:t>
            </a:r>
            <a:r>
              <a:rPr lang="en-US" sz="2800" dirty="0" err="1" smtClean="0"/>
              <a:t>geldiği</a:t>
            </a:r>
            <a:r>
              <a:rPr lang="en-US" sz="2800" dirty="0" smtClean="0"/>
              <a:t> </a:t>
            </a:r>
            <a:r>
              <a:rPr lang="en-US" sz="2800" dirty="0" err="1" smtClean="0"/>
              <a:t>belirtilerek</a:t>
            </a:r>
            <a:r>
              <a:rPr lang="en-US" sz="2800" dirty="0" smtClean="0"/>
              <a:t> </a:t>
            </a:r>
            <a:r>
              <a:rPr lang="en-US" sz="2800" dirty="0" err="1" smtClean="0"/>
              <a:t>Telgraf</a:t>
            </a:r>
            <a:r>
              <a:rPr lang="en-US" sz="2800" dirty="0" smtClean="0"/>
              <a:t> </a:t>
            </a:r>
            <a:r>
              <a:rPr lang="en-US" sz="2800" dirty="0" err="1" smtClean="0"/>
              <a:t>kendilerine</a:t>
            </a:r>
            <a:r>
              <a:rPr lang="en-US" sz="2800" dirty="0" smtClean="0"/>
              <a:t> </a:t>
            </a:r>
            <a:r>
              <a:rPr lang="en-US" sz="2800" dirty="0" err="1" smtClean="0"/>
              <a:t>teslim</a:t>
            </a:r>
            <a:r>
              <a:rPr lang="en-US" sz="2800" dirty="0" smtClean="0"/>
              <a:t> </a:t>
            </a:r>
            <a:r>
              <a:rPr lang="en-US" sz="2800" dirty="0" err="1" smtClean="0"/>
              <a:t>edilir</a:t>
            </a:r>
            <a:r>
              <a:rPr lang="en-US" sz="2800" dirty="0" smtClean="0"/>
              <a:t>. </a:t>
            </a:r>
            <a:r>
              <a:rPr lang="en-US" sz="2800" dirty="0" err="1" smtClean="0"/>
              <a:t>Fakat</a:t>
            </a:r>
            <a:r>
              <a:rPr lang="en-US" sz="2800" dirty="0" smtClean="0"/>
              <a:t> </a:t>
            </a:r>
            <a:r>
              <a:rPr lang="en-US" sz="2800" dirty="0" err="1" smtClean="0"/>
              <a:t>Yaşlı</a:t>
            </a:r>
            <a:r>
              <a:rPr lang="en-US" sz="2800" dirty="0" smtClean="0"/>
              <a:t> </a:t>
            </a:r>
            <a:r>
              <a:rPr lang="en-US" sz="2800" dirty="0" err="1" smtClean="0"/>
              <a:t>Karı-Koca</a:t>
            </a:r>
            <a:r>
              <a:rPr lang="en-US" sz="2800" dirty="0" smtClean="0"/>
              <a:t> </a:t>
            </a:r>
            <a:r>
              <a:rPr lang="en-US" sz="2800" dirty="0" err="1" smtClean="0"/>
              <a:t>okuma</a:t>
            </a:r>
            <a:r>
              <a:rPr lang="en-US" sz="2800" dirty="0" smtClean="0"/>
              <a:t> </a:t>
            </a:r>
            <a:r>
              <a:rPr lang="en-US" sz="2800" dirty="0" err="1" smtClean="0"/>
              <a:t>yazma</a:t>
            </a:r>
            <a:r>
              <a:rPr lang="en-US" sz="2800" dirty="0" smtClean="0"/>
              <a:t> </a:t>
            </a:r>
            <a:r>
              <a:rPr lang="en-US" sz="2800" dirty="0" err="1" smtClean="0"/>
              <a:t>bilmediklerinden</a:t>
            </a:r>
            <a:r>
              <a:rPr lang="en-US" sz="2800" dirty="0" smtClean="0"/>
              <a:t> ne </a:t>
            </a:r>
            <a:r>
              <a:rPr lang="en-US" sz="2800" dirty="0" err="1" smtClean="0"/>
              <a:t>yacaklarını</a:t>
            </a:r>
            <a:r>
              <a:rPr lang="en-US" sz="2800" dirty="0" smtClean="0"/>
              <a:t> </a:t>
            </a:r>
            <a:r>
              <a:rPr lang="en-US" sz="2800" dirty="0" err="1" smtClean="0"/>
              <a:t>düşünüken</a:t>
            </a:r>
            <a:r>
              <a:rPr lang="en-US" sz="2800" dirty="0" smtClean="0"/>
              <a:t> o </a:t>
            </a:r>
            <a:r>
              <a:rPr lang="en-US" sz="2800" dirty="0" err="1" smtClean="0"/>
              <a:t>anda</a:t>
            </a:r>
            <a:r>
              <a:rPr lang="en-US" sz="2800" dirty="0" smtClean="0"/>
              <a:t> </a:t>
            </a:r>
            <a:r>
              <a:rPr lang="en-US" sz="2800" dirty="0" err="1" smtClean="0"/>
              <a:t>sinirli</a:t>
            </a:r>
            <a:r>
              <a:rPr lang="en-US" sz="2800" dirty="0" smtClean="0"/>
              <a:t> </a:t>
            </a:r>
            <a:r>
              <a:rPr lang="en-US" sz="2800" dirty="0" err="1" smtClean="0"/>
              <a:t>ve</a:t>
            </a:r>
            <a:r>
              <a:rPr lang="en-US" sz="2800" dirty="0" smtClean="0"/>
              <a:t> </a:t>
            </a:r>
            <a:r>
              <a:rPr lang="en-US" sz="2800" dirty="0" err="1" smtClean="0"/>
              <a:t>kızgın</a:t>
            </a:r>
            <a:r>
              <a:rPr lang="en-US" sz="2800" dirty="0" smtClean="0"/>
              <a:t> </a:t>
            </a:r>
            <a:r>
              <a:rPr lang="en-US" sz="2800" dirty="0" err="1" smtClean="0"/>
              <a:t>bir</a:t>
            </a:r>
            <a:r>
              <a:rPr lang="en-US" sz="2800" dirty="0" smtClean="0"/>
              <a:t> </a:t>
            </a:r>
            <a:r>
              <a:rPr lang="en-US" sz="2800" dirty="0" err="1" smtClean="0"/>
              <a:t>vaziyette</a:t>
            </a:r>
            <a:r>
              <a:rPr lang="en-US" sz="2800" dirty="0" smtClean="0"/>
              <a:t> </a:t>
            </a:r>
            <a:r>
              <a:rPr lang="en-US" sz="2800" dirty="0" err="1" smtClean="0"/>
              <a:t>PTT'den</a:t>
            </a:r>
            <a:r>
              <a:rPr lang="en-US" sz="2800" dirty="0" smtClean="0"/>
              <a:t> </a:t>
            </a:r>
            <a:r>
              <a:rPr lang="en-US" sz="2800" dirty="0" err="1" smtClean="0"/>
              <a:t>çıkmata</a:t>
            </a:r>
            <a:r>
              <a:rPr lang="en-US" sz="2800" dirty="0" smtClean="0"/>
              <a:t> </a:t>
            </a:r>
            <a:r>
              <a:rPr lang="en-US" sz="2800" dirty="0" err="1" smtClean="0"/>
              <a:t>olan</a:t>
            </a:r>
            <a:r>
              <a:rPr lang="en-US" sz="2800" dirty="0" smtClean="0"/>
              <a:t> </a:t>
            </a:r>
            <a:r>
              <a:rPr lang="en-US" sz="2800" dirty="0" err="1" smtClean="0"/>
              <a:t>bir</a:t>
            </a:r>
            <a:r>
              <a:rPr lang="en-US" sz="2800" dirty="0" smtClean="0"/>
              <a:t> </a:t>
            </a:r>
            <a:r>
              <a:rPr lang="en-US" sz="2800" dirty="0" err="1" smtClean="0"/>
              <a:t>vatandaşa</a:t>
            </a:r>
            <a:r>
              <a:rPr lang="en-US" sz="2800" dirty="0" smtClean="0"/>
              <a:t> </a:t>
            </a:r>
            <a:r>
              <a:rPr lang="en-US" sz="2800" dirty="0" err="1" smtClean="0"/>
              <a:t>rastlar</a:t>
            </a:r>
            <a:r>
              <a:rPr lang="en-US" sz="2800" dirty="0" smtClean="0"/>
              <a:t> </a:t>
            </a:r>
            <a:r>
              <a:rPr lang="en-US" sz="2800" dirty="0" err="1" smtClean="0"/>
              <a:t>ve</a:t>
            </a:r>
            <a:r>
              <a:rPr lang="en-US" sz="2800" dirty="0" smtClean="0"/>
              <a:t> </a:t>
            </a:r>
            <a:r>
              <a:rPr lang="en-US" sz="2800" dirty="0" err="1" smtClean="0"/>
              <a:t>okuma</a:t>
            </a:r>
            <a:r>
              <a:rPr lang="en-US" sz="2800" dirty="0" smtClean="0"/>
              <a:t> </a:t>
            </a:r>
            <a:r>
              <a:rPr lang="en-US" sz="2800" dirty="0" err="1" smtClean="0"/>
              <a:t>yazmaları</a:t>
            </a:r>
            <a:r>
              <a:rPr lang="en-US" sz="2800" dirty="0" smtClean="0"/>
              <a:t> </a:t>
            </a:r>
            <a:r>
              <a:rPr lang="en-US" sz="2800" dirty="0" err="1" smtClean="0"/>
              <a:t>olmadığını</a:t>
            </a:r>
            <a:r>
              <a:rPr lang="en-US" sz="2800" dirty="0" smtClean="0"/>
              <a:t> </a:t>
            </a:r>
            <a:r>
              <a:rPr lang="en-US" sz="2800" dirty="0" err="1" smtClean="0"/>
              <a:t>bu</a:t>
            </a:r>
            <a:r>
              <a:rPr lang="en-US" sz="2800" dirty="0" smtClean="0"/>
              <a:t> </a:t>
            </a:r>
            <a:r>
              <a:rPr lang="en-US" sz="2800" dirty="0" err="1" smtClean="0"/>
              <a:t>nedenle</a:t>
            </a:r>
            <a:r>
              <a:rPr lang="tr-TR" sz="2800" dirty="0" smtClean="0"/>
              <a:t> </a:t>
            </a:r>
            <a:r>
              <a:rPr lang="en-US" sz="2800" dirty="0" smtClean="0"/>
              <a:t>de </a:t>
            </a:r>
            <a:r>
              <a:rPr lang="en-US" sz="2800" dirty="0" err="1" smtClean="0"/>
              <a:t>telgrafı</a:t>
            </a:r>
            <a:r>
              <a:rPr lang="en-US" sz="2800" dirty="0" smtClean="0"/>
              <a:t> </a:t>
            </a:r>
            <a:r>
              <a:rPr lang="en-US" sz="2800" dirty="0" err="1" smtClean="0"/>
              <a:t>kendileri</a:t>
            </a:r>
            <a:r>
              <a:rPr lang="en-US" sz="2800" dirty="0" smtClean="0"/>
              <a:t> </a:t>
            </a:r>
            <a:r>
              <a:rPr lang="en-US" sz="2800" dirty="0" err="1" smtClean="0"/>
              <a:t>için</a:t>
            </a:r>
            <a:r>
              <a:rPr lang="en-US" sz="2800" dirty="0" smtClean="0"/>
              <a:t> </a:t>
            </a:r>
            <a:r>
              <a:rPr lang="en-US" sz="2800" dirty="0" err="1" smtClean="0"/>
              <a:t>okumasını</a:t>
            </a:r>
            <a:r>
              <a:rPr lang="en-US" sz="2800" dirty="0" smtClean="0"/>
              <a:t> </a:t>
            </a:r>
            <a:r>
              <a:rPr lang="en-US" sz="2800" dirty="0" err="1" smtClean="0"/>
              <a:t>rica</a:t>
            </a:r>
            <a:r>
              <a:rPr lang="en-US" sz="2800" dirty="0" smtClean="0"/>
              <a:t> </a:t>
            </a:r>
            <a:r>
              <a:rPr lang="en-US" sz="2800" dirty="0" err="1" smtClean="0"/>
              <a:t>ederler</a:t>
            </a:r>
            <a:r>
              <a:rPr lang="en-US" sz="2800" dirty="0" smtClean="0"/>
              <a:t>. </a:t>
            </a:r>
            <a:endParaRPr lang="tr-TR" sz="2800" dirty="0" smtClean="0"/>
          </a:p>
          <a:p>
            <a:endParaRPr lang="tr-T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p:spPr>
        <p:txBody>
          <a:bodyPr>
            <a:normAutofit lnSpcReduction="10000"/>
          </a:bodyPr>
          <a:lstStyle/>
          <a:p>
            <a:pPr>
              <a:buNone/>
            </a:pPr>
            <a:r>
              <a:rPr lang="tr-TR" sz="2400" dirty="0" smtClean="0"/>
              <a:t>	</a:t>
            </a:r>
            <a:r>
              <a:rPr lang="en-US" sz="2800" dirty="0" smtClean="0"/>
              <a:t>Adam </a:t>
            </a:r>
            <a:r>
              <a:rPr lang="en-US" sz="2800" dirty="0" err="1" smtClean="0"/>
              <a:t>olanca</a:t>
            </a:r>
            <a:r>
              <a:rPr lang="en-US" sz="2800" dirty="0" smtClean="0"/>
              <a:t> </a:t>
            </a:r>
            <a:r>
              <a:rPr lang="en-US" sz="2800" dirty="0" err="1" smtClean="0"/>
              <a:t>kızgınlığı</a:t>
            </a:r>
            <a:r>
              <a:rPr lang="en-US" sz="2800" dirty="0" smtClean="0"/>
              <a:t> </a:t>
            </a:r>
            <a:r>
              <a:rPr lang="en-US" sz="2800" dirty="0" err="1" smtClean="0"/>
              <a:t>ve</a:t>
            </a:r>
            <a:r>
              <a:rPr lang="en-US" sz="2800" dirty="0" smtClean="0"/>
              <a:t> </a:t>
            </a:r>
            <a:r>
              <a:rPr lang="en-US" sz="2800" dirty="0" err="1" smtClean="0"/>
              <a:t>siniri</a:t>
            </a:r>
            <a:r>
              <a:rPr lang="en-US" sz="2800" dirty="0" smtClean="0"/>
              <a:t> </a:t>
            </a:r>
            <a:r>
              <a:rPr lang="en-US" sz="2800" dirty="0" err="1" smtClean="0"/>
              <a:t>ile</a:t>
            </a:r>
            <a:r>
              <a:rPr lang="en-US" sz="2800" dirty="0" smtClean="0"/>
              <a:t> "</a:t>
            </a:r>
            <a:r>
              <a:rPr lang="en-US" sz="2800" dirty="0" err="1" smtClean="0"/>
              <a:t>Acele</a:t>
            </a:r>
            <a:r>
              <a:rPr lang="en-US" sz="2800" dirty="0" smtClean="0"/>
              <a:t> </a:t>
            </a:r>
            <a:r>
              <a:rPr lang="en-US" sz="2800" dirty="0" err="1" smtClean="0"/>
              <a:t>bana</a:t>
            </a:r>
            <a:r>
              <a:rPr lang="en-US" sz="2800" dirty="0" smtClean="0"/>
              <a:t> </a:t>
            </a:r>
            <a:r>
              <a:rPr lang="en-US" sz="2800" dirty="0" err="1" smtClean="0"/>
              <a:t>para</a:t>
            </a:r>
            <a:r>
              <a:rPr lang="en-US" sz="2800" dirty="0" smtClean="0"/>
              <a:t> </a:t>
            </a:r>
            <a:r>
              <a:rPr lang="en-US" sz="2800" dirty="0" err="1" smtClean="0"/>
              <a:t>göderin</a:t>
            </a:r>
            <a:r>
              <a:rPr lang="en-US" sz="2800" dirty="0" smtClean="0"/>
              <a:t>, </a:t>
            </a:r>
            <a:r>
              <a:rPr lang="en-US" sz="2800" dirty="0" err="1" smtClean="0"/>
              <a:t>param</a:t>
            </a:r>
            <a:r>
              <a:rPr lang="tr-TR" sz="2800" dirty="0" smtClean="0"/>
              <a:t> </a:t>
            </a:r>
            <a:r>
              <a:rPr lang="en-US" sz="2800" dirty="0" err="1" smtClean="0"/>
              <a:t>kalmadı</a:t>
            </a:r>
            <a:r>
              <a:rPr lang="en-US" sz="2800" dirty="0" smtClean="0"/>
              <a:t>." der. </a:t>
            </a:r>
            <a:r>
              <a:rPr lang="en-US" sz="2800" dirty="0" err="1" smtClean="0"/>
              <a:t>İhtiyar</a:t>
            </a:r>
            <a:r>
              <a:rPr lang="en-US" sz="2800" dirty="0" smtClean="0"/>
              <a:t> </a:t>
            </a:r>
            <a:r>
              <a:rPr lang="en-US" sz="2800" dirty="0" err="1" smtClean="0"/>
              <a:t>baba</a:t>
            </a:r>
            <a:r>
              <a:rPr lang="en-US" sz="2800" dirty="0" smtClean="0"/>
              <a:t> </a:t>
            </a:r>
            <a:r>
              <a:rPr lang="en-US" sz="2800" dirty="0" err="1" smtClean="0"/>
              <a:t>bu</a:t>
            </a:r>
            <a:r>
              <a:rPr lang="en-US" sz="2800" dirty="0" smtClean="0"/>
              <a:t> </a:t>
            </a:r>
            <a:r>
              <a:rPr lang="en-US" sz="2800" dirty="0" err="1" smtClean="0"/>
              <a:t>tavır</a:t>
            </a:r>
            <a:r>
              <a:rPr lang="en-US" sz="2800" dirty="0" smtClean="0"/>
              <a:t> </a:t>
            </a:r>
            <a:r>
              <a:rPr lang="en-US" sz="2800" dirty="0" err="1" smtClean="0"/>
              <a:t>karşısında</a:t>
            </a:r>
            <a:r>
              <a:rPr lang="en-US" sz="2800" dirty="0" smtClean="0"/>
              <a:t> </a:t>
            </a:r>
            <a:r>
              <a:rPr lang="en-US" sz="2800" dirty="0" err="1" smtClean="0"/>
              <a:t>tepesi</a:t>
            </a:r>
            <a:r>
              <a:rPr lang="en-US" sz="2800" dirty="0" smtClean="0"/>
              <a:t> </a:t>
            </a:r>
            <a:r>
              <a:rPr lang="en-US" sz="2800" dirty="0" err="1" smtClean="0"/>
              <a:t>atar</a:t>
            </a:r>
            <a:r>
              <a:rPr lang="en-US" sz="2800" dirty="0" smtClean="0"/>
              <a:t> </a:t>
            </a:r>
            <a:r>
              <a:rPr lang="en-US" sz="2800" dirty="0" err="1" smtClean="0"/>
              <a:t>ve</a:t>
            </a:r>
            <a:r>
              <a:rPr lang="en-US" sz="2800" dirty="0" smtClean="0"/>
              <a:t> </a:t>
            </a:r>
            <a:r>
              <a:rPr lang="en-US" sz="2800" dirty="0" err="1" smtClean="0"/>
              <a:t>kendi</a:t>
            </a:r>
            <a:r>
              <a:rPr lang="en-US" sz="2800" dirty="0" smtClean="0"/>
              <a:t> </a:t>
            </a:r>
            <a:r>
              <a:rPr lang="en-US" sz="2800" dirty="0" err="1" smtClean="0"/>
              <a:t>kendine</a:t>
            </a:r>
            <a:r>
              <a:rPr lang="en-US" sz="2800" dirty="0" smtClean="0"/>
              <a:t> </a:t>
            </a:r>
            <a:r>
              <a:rPr lang="en-US" sz="2800" dirty="0" err="1" smtClean="0"/>
              <a:t>söylenmeye</a:t>
            </a:r>
            <a:r>
              <a:rPr lang="en-US" sz="2800" dirty="0" smtClean="0"/>
              <a:t> </a:t>
            </a:r>
            <a:r>
              <a:rPr lang="en-US" sz="2800" dirty="0" err="1" smtClean="0"/>
              <a:t>başlar</a:t>
            </a:r>
            <a:r>
              <a:rPr lang="en-US" sz="2800" dirty="0" smtClean="0"/>
              <a:t>. </a:t>
            </a:r>
            <a:r>
              <a:rPr lang="en-US" sz="2800" dirty="0" err="1" smtClean="0"/>
              <a:t>Kocasını</a:t>
            </a:r>
            <a:r>
              <a:rPr lang="en-US" sz="2800" dirty="0" smtClean="0"/>
              <a:t> </a:t>
            </a:r>
            <a:r>
              <a:rPr lang="en-US" sz="2800" dirty="0" err="1" smtClean="0"/>
              <a:t>tavrını</a:t>
            </a:r>
            <a:r>
              <a:rPr lang="en-US" sz="2800" dirty="0" smtClean="0"/>
              <a:t> </a:t>
            </a:r>
            <a:r>
              <a:rPr lang="en-US" sz="2800" dirty="0" err="1" smtClean="0"/>
              <a:t>gören</a:t>
            </a:r>
            <a:r>
              <a:rPr lang="en-US" sz="2800" dirty="0" smtClean="0"/>
              <a:t> </a:t>
            </a:r>
            <a:r>
              <a:rPr lang="en-US" sz="2800" dirty="0" err="1" smtClean="0"/>
              <a:t>hanım</a:t>
            </a:r>
            <a:r>
              <a:rPr lang="en-US" sz="2800" dirty="0" smtClean="0"/>
              <a:t>, "</a:t>
            </a:r>
            <a:r>
              <a:rPr lang="en-US" sz="2800" dirty="0" err="1" smtClean="0"/>
              <a:t>Aman</a:t>
            </a:r>
            <a:r>
              <a:rPr lang="en-US" sz="2800" dirty="0" smtClean="0"/>
              <a:t> </a:t>
            </a:r>
            <a:r>
              <a:rPr lang="en-US" sz="2800" dirty="0" err="1" smtClean="0"/>
              <a:t>efedi</a:t>
            </a:r>
            <a:r>
              <a:rPr lang="en-US" sz="2800" dirty="0" smtClean="0"/>
              <a:t>, </a:t>
            </a:r>
            <a:r>
              <a:rPr lang="en-US" sz="2800" dirty="0" err="1" smtClean="0"/>
              <a:t>bizim</a:t>
            </a:r>
            <a:r>
              <a:rPr lang="en-US" sz="2800" dirty="0" smtClean="0"/>
              <a:t> </a:t>
            </a:r>
            <a:r>
              <a:rPr lang="en-US" sz="2800" dirty="0" err="1" smtClean="0"/>
              <a:t>çocuğumuz</a:t>
            </a:r>
            <a:r>
              <a:rPr lang="en-US" sz="2800" dirty="0" smtClean="0"/>
              <a:t>, </a:t>
            </a:r>
            <a:r>
              <a:rPr lang="en-US" sz="2800" dirty="0" err="1" smtClean="0"/>
              <a:t>huysuz</a:t>
            </a:r>
            <a:r>
              <a:rPr lang="en-US" sz="2800" dirty="0" smtClean="0"/>
              <a:t>, </a:t>
            </a:r>
            <a:r>
              <a:rPr lang="en-US" sz="2800" dirty="0" err="1" smtClean="0"/>
              <a:t>arsız</a:t>
            </a:r>
            <a:r>
              <a:rPr lang="en-US" sz="2800" dirty="0" smtClean="0"/>
              <a:t> </a:t>
            </a:r>
            <a:r>
              <a:rPr lang="en-US" sz="2800" dirty="0" err="1" smtClean="0"/>
              <a:t>değildir</a:t>
            </a:r>
            <a:r>
              <a:rPr lang="en-US" sz="2800" dirty="0" smtClean="0"/>
              <a:t>. </a:t>
            </a:r>
            <a:r>
              <a:rPr lang="en-US" sz="2800" dirty="0" err="1" smtClean="0"/>
              <a:t>Aksine</a:t>
            </a:r>
            <a:r>
              <a:rPr lang="en-US" sz="2800" dirty="0" smtClean="0"/>
              <a:t> son </a:t>
            </a:r>
            <a:r>
              <a:rPr lang="en-US" sz="2800" dirty="0" err="1" smtClean="0"/>
              <a:t>derece</a:t>
            </a:r>
            <a:r>
              <a:rPr lang="en-US" sz="2800" dirty="0" smtClean="0"/>
              <a:t> </a:t>
            </a:r>
            <a:r>
              <a:rPr lang="en-US" sz="2800" dirty="0" err="1" smtClean="0"/>
              <a:t>sakin</a:t>
            </a:r>
            <a:r>
              <a:rPr lang="en-US" sz="2800" dirty="0" smtClean="0"/>
              <a:t> </a:t>
            </a:r>
            <a:r>
              <a:rPr lang="en-US" sz="2800" dirty="0" err="1" smtClean="0"/>
              <a:t>ve</a:t>
            </a:r>
            <a:r>
              <a:rPr lang="en-US" sz="2800" dirty="0" smtClean="0"/>
              <a:t> </a:t>
            </a:r>
            <a:r>
              <a:rPr lang="en-US" sz="2800" dirty="0" err="1" smtClean="0"/>
              <a:t>efendidir</a:t>
            </a:r>
            <a:r>
              <a:rPr lang="en-US" sz="2800" dirty="0" smtClean="0"/>
              <a:t>. </a:t>
            </a:r>
            <a:r>
              <a:rPr lang="en-US" sz="2800" dirty="0" err="1" smtClean="0"/>
              <a:t>Bunda</a:t>
            </a:r>
            <a:r>
              <a:rPr lang="en-US" sz="2800" dirty="0" smtClean="0"/>
              <a:t> </a:t>
            </a:r>
            <a:r>
              <a:rPr lang="en-US" sz="2800" dirty="0" err="1" smtClean="0"/>
              <a:t>bir</a:t>
            </a:r>
            <a:r>
              <a:rPr lang="en-US" sz="2800" dirty="0" smtClean="0"/>
              <a:t> </a:t>
            </a:r>
            <a:r>
              <a:rPr lang="en-US" sz="2800" dirty="0" err="1" smtClean="0"/>
              <a:t>yanlışlık</a:t>
            </a:r>
            <a:r>
              <a:rPr lang="en-US" sz="2800" dirty="0" smtClean="0"/>
              <a:t> </a:t>
            </a:r>
            <a:r>
              <a:rPr lang="en-US" sz="2800" dirty="0" err="1" smtClean="0"/>
              <a:t>olmalı</a:t>
            </a:r>
            <a:r>
              <a:rPr lang="en-US" sz="2800" dirty="0" smtClean="0"/>
              <a:t> </a:t>
            </a:r>
            <a:r>
              <a:rPr lang="en-US" sz="2800" dirty="0" err="1" smtClean="0"/>
              <a:t>telgrafı</a:t>
            </a:r>
            <a:r>
              <a:rPr lang="en-US" sz="2800" dirty="0" smtClean="0"/>
              <a:t> </a:t>
            </a:r>
            <a:r>
              <a:rPr lang="en-US" sz="2800" dirty="0" err="1" smtClean="0"/>
              <a:t>bir</a:t>
            </a:r>
            <a:r>
              <a:rPr lang="en-US" sz="2800" dirty="0" smtClean="0"/>
              <a:t> </a:t>
            </a:r>
            <a:r>
              <a:rPr lang="en-US" sz="2800" dirty="0" err="1" smtClean="0"/>
              <a:t>başkasını</a:t>
            </a:r>
            <a:r>
              <a:rPr lang="en-US" sz="2800" dirty="0" smtClean="0"/>
              <a:t> </a:t>
            </a:r>
            <a:r>
              <a:rPr lang="en-US" sz="2800" dirty="0" err="1" smtClean="0"/>
              <a:t>okutalım</a:t>
            </a:r>
            <a:r>
              <a:rPr lang="en-US" sz="2800" dirty="0" smtClean="0"/>
              <a:t>“ </a:t>
            </a:r>
            <a:r>
              <a:rPr lang="en-US" sz="2800" dirty="0" err="1" smtClean="0"/>
              <a:t>diye</a:t>
            </a:r>
            <a:r>
              <a:rPr lang="en-US" sz="2800" dirty="0" smtClean="0"/>
              <a:t> </a:t>
            </a:r>
            <a:r>
              <a:rPr lang="en-US" sz="2800" dirty="0" err="1" smtClean="0"/>
              <a:t>yalvarır</a:t>
            </a:r>
            <a:r>
              <a:rPr lang="en-US" sz="2800" dirty="0" smtClean="0"/>
              <a:t>. </a:t>
            </a:r>
            <a:endParaRPr lang="tr-TR" sz="2800" dirty="0" smtClean="0"/>
          </a:p>
          <a:p>
            <a:pPr>
              <a:buNone/>
            </a:pPr>
            <a:r>
              <a:rPr lang="tr-TR" sz="2800" dirty="0" smtClean="0"/>
              <a:t>	</a:t>
            </a:r>
            <a:r>
              <a:rPr lang="en-US" sz="2800" dirty="0" err="1" smtClean="0"/>
              <a:t>Derken</a:t>
            </a:r>
            <a:r>
              <a:rPr lang="en-US" sz="2800" dirty="0" smtClean="0"/>
              <a:t> o </a:t>
            </a:r>
            <a:r>
              <a:rPr lang="en-US" sz="2800" dirty="0" err="1" smtClean="0"/>
              <a:t>sırada</a:t>
            </a:r>
            <a:r>
              <a:rPr lang="en-US" sz="2800" dirty="0" smtClean="0"/>
              <a:t> </a:t>
            </a:r>
            <a:r>
              <a:rPr lang="en-US" sz="2800" dirty="0" err="1" smtClean="0"/>
              <a:t>bir</a:t>
            </a:r>
            <a:r>
              <a:rPr lang="en-US" sz="2800" dirty="0" smtClean="0"/>
              <a:t> </a:t>
            </a:r>
            <a:r>
              <a:rPr lang="en-US" sz="2800" dirty="0" err="1" smtClean="0"/>
              <a:t>başka</a:t>
            </a:r>
            <a:r>
              <a:rPr lang="en-US" sz="2800" dirty="0" smtClean="0"/>
              <a:t> </a:t>
            </a:r>
            <a:r>
              <a:rPr lang="en-US" sz="2800" dirty="0" err="1" smtClean="0"/>
              <a:t>vatandaş</a:t>
            </a:r>
            <a:r>
              <a:rPr lang="en-US" sz="2800" dirty="0" smtClean="0"/>
              <a:t> </a:t>
            </a:r>
            <a:r>
              <a:rPr lang="en-US" sz="2800" dirty="0" err="1" smtClean="0"/>
              <a:t>gelir</a:t>
            </a:r>
            <a:r>
              <a:rPr lang="en-US" sz="2800" dirty="0" smtClean="0"/>
              <a:t> </a:t>
            </a:r>
            <a:r>
              <a:rPr lang="en-US" sz="2800" dirty="0" err="1" smtClean="0"/>
              <a:t>ve</a:t>
            </a:r>
            <a:r>
              <a:rPr lang="en-US" sz="2800" dirty="0" smtClean="0"/>
              <a:t> </a:t>
            </a:r>
            <a:r>
              <a:rPr lang="en-US" sz="2800" dirty="0" err="1" smtClean="0"/>
              <a:t>aynı</a:t>
            </a:r>
            <a:r>
              <a:rPr lang="en-US" sz="2800" dirty="0" smtClean="0"/>
              <a:t> </a:t>
            </a:r>
            <a:r>
              <a:rPr lang="en-US" sz="2800" dirty="0" err="1" smtClean="0"/>
              <a:t>şeyi</a:t>
            </a:r>
            <a:r>
              <a:rPr lang="en-US" sz="2800" dirty="0" smtClean="0"/>
              <a:t> </a:t>
            </a:r>
            <a:r>
              <a:rPr lang="en-US" sz="2800" dirty="0" err="1" smtClean="0"/>
              <a:t>ondan</a:t>
            </a:r>
            <a:r>
              <a:rPr lang="en-US" sz="2800" dirty="0" smtClean="0"/>
              <a:t> </a:t>
            </a:r>
            <a:r>
              <a:rPr lang="en-US" sz="2800" dirty="0" err="1" smtClean="0"/>
              <a:t>rica</a:t>
            </a:r>
            <a:r>
              <a:rPr lang="en-US" sz="2800" dirty="0" smtClean="0"/>
              <a:t> </a:t>
            </a:r>
            <a:r>
              <a:rPr lang="en-US" sz="2800" dirty="0" err="1" smtClean="0"/>
              <a:t>ederler</a:t>
            </a:r>
            <a:r>
              <a:rPr lang="en-US" sz="2800" dirty="0" smtClean="0"/>
              <a:t>. </a:t>
            </a:r>
            <a:r>
              <a:rPr lang="en-US" sz="2800" dirty="0" err="1" smtClean="0"/>
              <a:t>Vatandaş</a:t>
            </a:r>
            <a:r>
              <a:rPr lang="en-US" sz="2800" dirty="0" smtClean="0"/>
              <a:t>, </a:t>
            </a:r>
            <a:r>
              <a:rPr lang="en-US" sz="2800" dirty="0" err="1" smtClean="0"/>
              <a:t>bu</a:t>
            </a:r>
            <a:r>
              <a:rPr lang="en-US" sz="2800" dirty="0" smtClean="0"/>
              <a:t> </a:t>
            </a:r>
            <a:r>
              <a:rPr lang="en-US" sz="2800" dirty="0" err="1" smtClean="0"/>
              <a:t>sefer</a:t>
            </a:r>
            <a:r>
              <a:rPr lang="en-US" sz="2800" dirty="0" smtClean="0"/>
              <a:t> </a:t>
            </a:r>
            <a:r>
              <a:rPr lang="en-US" sz="2800" dirty="0" err="1" smtClean="0"/>
              <a:t>gayet</a:t>
            </a:r>
            <a:r>
              <a:rPr lang="en-US" sz="2800" dirty="0" smtClean="0"/>
              <a:t> </a:t>
            </a:r>
            <a:r>
              <a:rPr lang="en-US" sz="2800" dirty="0" err="1" smtClean="0"/>
              <a:t>sakin</a:t>
            </a:r>
            <a:r>
              <a:rPr lang="en-US" sz="2800" dirty="0" smtClean="0"/>
              <a:t> </a:t>
            </a:r>
            <a:r>
              <a:rPr lang="en-US" sz="2800" dirty="0" err="1" smtClean="0"/>
              <a:t>ve</a:t>
            </a:r>
            <a:r>
              <a:rPr lang="en-US" sz="2800" dirty="0" smtClean="0"/>
              <a:t> </a:t>
            </a:r>
            <a:r>
              <a:rPr lang="en-US" sz="2800" dirty="0" err="1" smtClean="0"/>
              <a:t>nazik</a:t>
            </a:r>
            <a:r>
              <a:rPr lang="en-US" sz="2800" dirty="0" smtClean="0"/>
              <a:t> </a:t>
            </a:r>
            <a:r>
              <a:rPr lang="en-US" sz="2800" dirty="0" err="1" smtClean="0"/>
              <a:t>bir</a:t>
            </a:r>
            <a:r>
              <a:rPr lang="en-US" sz="2800" dirty="0" smtClean="0"/>
              <a:t> </a:t>
            </a:r>
            <a:r>
              <a:rPr lang="en-US" sz="2800" dirty="0" err="1" smtClean="0"/>
              <a:t>eda</a:t>
            </a:r>
            <a:r>
              <a:rPr lang="en-US" sz="2800" dirty="0" smtClean="0"/>
              <a:t> </a:t>
            </a:r>
            <a:r>
              <a:rPr lang="en-US" sz="2800" dirty="0" err="1" smtClean="0"/>
              <a:t>ile</a:t>
            </a:r>
            <a:r>
              <a:rPr lang="en-US" sz="2800" dirty="0" smtClean="0"/>
              <a:t> "</a:t>
            </a:r>
            <a:r>
              <a:rPr lang="en-US" sz="2800" dirty="0" err="1" smtClean="0"/>
              <a:t>Acele</a:t>
            </a:r>
            <a:r>
              <a:rPr lang="en-US" sz="2800" dirty="0" smtClean="0"/>
              <a:t> </a:t>
            </a:r>
            <a:r>
              <a:rPr lang="en-US" sz="2800" dirty="0" err="1" smtClean="0"/>
              <a:t>bana</a:t>
            </a:r>
            <a:r>
              <a:rPr lang="en-US" sz="2800" dirty="0" smtClean="0"/>
              <a:t> </a:t>
            </a:r>
            <a:r>
              <a:rPr lang="en-US" sz="2800" dirty="0" err="1" smtClean="0"/>
              <a:t>para</a:t>
            </a:r>
            <a:r>
              <a:rPr lang="en-US" sz="2800" dirty="0" smtClean="0"/>
              <a:t> </a:t>
            </a:r>
            <a:r>
              <a:rPr lang="en-US" sz="2800" dirty="0" err="1" smtClean="0"/>
              <a:t>göderin</a:t>
            </a:r>
            <a:r>
              <a:rPr lang="en-US" sz="2800" dirty="0" smtClean="0"/>
              <a:t>, </a:t>
            </a:r>
            <a:r>
              <a:rPr lang="en-US" sz="2800" dirty="0" err="1" smtClean="0"/>
              <a:t>param</a:t>
            </a:r>
            <a:r>
              <a:rPr lang="en-US" sz="2800" dirty="0" smtClean="0"/>
              <a:t> </a:t>
            </a:r>
            <a:r>
              <a:rPr lang="en-US" sz="2800" dirty="0" err="1" smtClean="0"/>
              <a:t>kalmadı</a:t>
            </a:r>
            <a:r>
              <a:rPr lang="en-US" sz="2800" dirty="0" smtClean="0"/>
              <a:t>." der. </a:t>
            </a:r>
            <a:r>
              <a:rPr lang="en-US" sz="2800" dirty="0" err="1" smtClean="0"/>
              <a:t>Bunu</a:t>
            </a:r>
            <a:r>
              <a:rPr lang="en-US" sz="2800" dirty="0" smtClean="0"/>
              <a:t> </a:t>
            </a:r>
            <a:r>
              <a:rPr lang="en-US" sz="2800" dirty="0" err="1" smtClean="0"/>
              <a:t>duyan</a:t>
            </a:r>
            <a:r>
              <a:rPr lang="en-US" sz="2800" dirty="0" smtClean="0"/>
              <a:t> </a:t>
            </a:r>
            <a:r>
              <a:rPr lang="en-US" sz="2800" dirty="0" err="1" smtClean="0"/>
              <a:t>baba</a:t>
            </a:r>
            <a:r>
              <a:rPr lang="en-US" sz="2800" dirty="0" smtClean="0"/>
              <a:t>; "Ha </a:t>
            </a:r>
            <a:r>
              <a:rPr lang="en-US" sz="2800" dirty="0" err="1" smtClean="0"/>
              <a:t>şöyle</a:t>
            </a:r>
            <a:r>
              <a:rPr lang="en-US" sz="2800" dirty="0" smtClean="0"/>
              <a:t> </a:t>
            </a:r>
            <a:r>
              <a:rPr lang="en-US" sz="2800" dirty="0" err="1" smtClean="0"/>
              <a:t>efendi</a:t>
            </a:r>
            <a:r>
              <a:rPr lang="en-US" sz="2800" dirty="0" smtClean="0"/>
              <a:t> </a:t>
            </a:r>
            <a:r>
              <a:rPr lang="en-US" sz="2800" dirty="0" err="1" smtClean="0"/>
              <a:t>gibi</a:t>
            </a:r>
            <a:r>
              <a:rPr lang="en-US" sz="2800" dirty="0" smtClean="0"/>
              <a:t> </a:t>
            </a:r>
            <a:r>
              <a:rPr lang="en-US" sz="2800" dirty="0" err="1" smtClean="0"/>
              <a:t>iste</a:t>
            </a:r>
            <a:r>
              <a:rPr lang="en-US" sz="2800" dirty="0" smtClean="0"/>
              <a:t> </a:t>
            </a:r>
            <a:r>
              <a:rPr lang="en-US" sz="2800" dirty="0" err="1" smtClean="0"/>
              <a:t>canımı</a:t>
            </a:r>
            <a:r>
              <a:rPr lang="en-US" sz="2800" dirty="0" smtClean="0"/>
              <a:t> al" der. </a:t>
            </a:r>
            <a:endParaRPr lang="tr-TR" sz="2800" dirty="0" smtClean="0"/>
          </a:p>
          <a:p>
            <a:pPr>
              <a:buNone/>
            </a:pPr>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a:t>
            </a:r>
            <a:r>
              <a:rPr lang="en-US" dirty="0" err="1" smtClean="0"/>
              <a:t>Derken</a:t>
            </a:r>
            <a:r>
              <a:rPr lang="en-US" dirty="0" smtClean="0"/>
              <a:t> o </a:t>
            </a:r>
            <a:r>
              <a:rPr lang="en-US" dirty="0" err="1" smtClean="0"/>
              <a:t>sırada</a:t>
            </a:r>
            <a:r>
              <a:rPr lang="en-US" dirty="0" smtClean="0"/>
              <a:t> </a:t>
            </a:r>
            <a:r>
              <a:rPr lang="en-US" dirty="0" err="1" smtClean="0"/>
              <a:t>bir</a:t>
            </a:r>
            <a:r>
              <a:rPr lang="en-US" dirty="0" smtClean="0"/>
              <a:t> </a:t>
            </a:r>
            <a:r>
              <a:rPr lang="en-US" dirty="0" err="1" smtClean="0"/>
              <a:t>başka</a:t>
            </a:r>
            <a:r>
              <a:rPr lang="en-US" dirty="0" smtClean="0"/>
              <a:t> </a:t>
            </a:r>
            <a:r>
              <a:rPr lang="en-US" dirty="0" err="1" smtClean="0"/>
              <a:t>vatandaş</a:t>
            </a:r>
            <a:r>
              <a:rPr lang="en-US" dirty="0" smtClean="0"/>
              <a:t> </a:t>
            </a:r>
            <a:r>
              <a:rPr lang="en-US" dirty="0" err="1" smtClean="0"/>
              <a:t>gelir</a:t>
            </a:r>
            <a:r>
              <a:rPr lang="en-US" dirty="0" smtClean="0"/>
              <a:t> </a:t>
            </a:r>
            <a:r>
              <a:rPr lang="en-US" dirty="0" err="1" smtClean="0"/>
              <a:t>ve</a:t>
            </a:r>
            <a:r>
              <a:rPr lang="en-US" dirty="0" smtClean="0"/>
              <a:t> </a:t>
            </a:r>
            <a:r>
              <a:rPr lang="en-US" dirty="0" err="1" smtClean="0"/>
              <a:t>aynı</a:t>
            </a:r>
            <a:r>
              <a:rPr lang="en-US" dirty="0" smtClean="0"/>
              <a:t> </a:t>
            </a:r>
            <a:r>
              <a:rPr lang="en-US" dirty="0" err="1" smtClean="0"/>
              <a:t>şeyi</a:t>
            </a:r>
            <a:r>
              <a:rPr lang="en-US" dirty="0" smtClean="0"/>
              <a:t> </a:t>
            </a:r>
            <a:r>
              <a:rPr lang="en-US" dirty="0" err="1" smtClean="0"/>
              <a:t>ondan</a:t>
            </a:r>
            <a:r>
              <a:rPr lang="en-US" dirty="0" smtClean="0"/>
              <a:t> </a:t>
            </a:r>
            <a:r>
              <a:rPr lang="en-US" dirty="0" err="1" smtClean="0"/>
              <a:t>rica</a:t>
            </a:r>
            <a:r>
              <a:rPr lang="en-US" dirty="0" smtClean="0"/>
              <a:t> </a:t>
            </a:r>
            <a:r>
              <a:rPr lang="en-US" dirty="0" err="1" smtClean="0"/>
              <a:t>ederler</a:t>
            </a:r>
            <a:r>
              <a:rPr lang="en-US" dirty="0" smtClean="0"/>
              <a:t>. </a:t>
            </a:r>
            <a:r>
              <a:rPr lang="en-US" dirty="0" err="1" smtClean="0"/>
              <a:t>Vatandaş</a:t>
            </a:r>
            <a:r>
              <a:rPr lang="en-US" dirty="0" smtClean="0"/>
              <a:t>, </a:t>
            </a:r>
            <a:r>
              <a:rPr lang="en-US" dirty="0" err="1" smtClean="0"/>
              <a:t>bu</a:t>
            </a:r>
            <a:r>
              <a:rPr lang="en-US" dirty="0" smtClean="0"/>
              <a:t> </a:t>
            </a:r>
            <a:r>
              <a:rPr lang="en-US" dirty="0" err="1" smtClean="0"/>
              <a:t>sefer</a:t>
            </a:r>
            <a:r>
              <a:rPr lang="en-US" dirty="0" smtClean="0"/>
              <a:t> </a:t>
            </a:r>
            <a:r>
              <a:rPr lang="en-US" dirty="0" err="1" smtClean="0"/>
              <a:t>gayet</a:t>
            </a:r>
            <a:r>
              <a:rPr lang="en-US" dirty="0" smtClean="0"/>
              <a:t> </a:t>
            </a:r>
            <a:r>
              <a:rPr lang="en-US" dirty="0" err="1" smtClean="0"/>
              <a:t>sakin</a:t>
            </a:r>
            <a:r>
              <a:rPr lang="en-US" dirty="0" smtClean="0"/>
              <a:t> </a:t>
            </a:r>
            <a:r>
              <a:rPr lang="en-US" dirty="0" err="1" smtClean="0"/>
              <a:t>ve</a:t>
            </a:r>
            <a:r>
              <a:rPr lang="en-US" dirty="0" smtClean="0"/>
              <a:t> </a:t>
            </a:r>
            <a:r>
              <a:rPr lang="en-US" dirty="0" err="1" smtClean="0"/>
              <a:t>nazik</a:t>
            </a:r>
            <a:r>
              <a:rPr lang="en-US" dirty="0" smtClean="0"/>
              <a:t> </a:t>
            </a:r>
            <a:r>
              <a:rPr lang="en-US" dirty="0" err="1" smtClean="0"/>
              <a:t>bir</a:t>
            </a:r>
            <a:r>
              <a:rPr lang="en-US" dirty="0" smtClean="0"/>
              <a:t> </a:t>
            </a:r>
            <a:r>
              <a:rPr lang="en-US" dirty="0" err="1" smtClean="0"/>
              <a:t>eda</a:t>
            </a:r>
            <a:r>
              <a:rPr lang="en-US" dirty="0" smtClean="0"/>
              <a:t> </a:t>
            </a:r>
            <a:r>
              <a:rPr lang="en-US" dirty="0" err="1" smtClean="0"/>
              <a:t>ile</a:t>
            </a:r>
            <a:r>
              <a:rPr lang="en-US" dirty="0" smtClean="0"/>
              <a:t> "</a:t>
            </a:r>
            <a:r>
              <a:rPr lang="en-US" dirty="0" err="1" smtClean="0"/>
              <a:t>Acele</a:t>
            </a:r>
            <a:r>
              <a:rPr lang="en-US" dirty="0" smtClean="0"/>
              <a:t> </a:t>
            </a:r>
            <a:r>
              <a:rPr lang="en-US" dirty="0" err="1" smtClean="0"/>
              <a:t>bana</a:t>
            </a:r>
            <a:r>
              <a:rPr lang="en-US" dirty="0" smtClean="0"/>
              <a:t> </a:t>
            </a:r>
            <a:r>
              <a:rPr lang="en-US" dirty="0" err="1" smtClean="0"/>
              <a:t>para</a:t>
            </a:r>
            <a:r>
              <a:rPr lang="en-US" dirty="0" smtClean="0"/>
              <a:t> </a:t>
            </a:r>
            <a:r>
              <a:rPr lang="en-US" dirty="0" err="1" smtClean="0"/>
              <a:t>göderin</a:t>
            </a:r>
            <a:r>
              <a:rPr lang="en-US" dirty="0" smtClean="0"/>
              <a:t>, </a:t>
            </a:r>
            <a:r>
              <a:rPr lang="en-US" dirty="0" err="1" smtClean="0"/>
              <a:t>param</a:t>
            </a:r>
            <a:r>
              <a:rPr lang="en-US" dirty="0" smtClean="0"/>
              <a:t> </a:t>
            </a:r>
            <a:r>
              <a:rPr lang="en-US" dirty="0" err="1" smtClean="0"/>
              <a:t>kalmadı</a:t>
            </a:r>
            <a:r>
              <a:rPr lang="en-US" dirty="0" smtClean="0"/>
              <a:t>." der. </a:t>
            </a:r>
            <a:r>
              <a:rPr lang="en-US" dirty="0" err="1" smtClean="0"/>
              <a:t>Bunu</a:t>
            </a:r>
            <a:r>
              <a:rPr lang="en-US" dirty="0" smtClean="0"/>
              <a:t> </a:t>
            </a:r>
            <a:r>
              <a:rPr lang="en-US" dirty="0" err="1" smtClean="0"/>
              <a:t>duyan</a:t>
            </a:r>
            <a:r>
              <a:rPr lang="en-US" dirty="0" smtClean="0"/>
              <a:t> </a:t>
            </a:r>
            <a:r>
              <a:rPr lang="en-US" dirty="0" err="1" smtClean="0"/>
              <a:t>baba</a:t>
            </a:r>
            <a:r>
              <a:rPr lang="en-US" dirty="0" smtClean="0"/>
              <a:t>; "Ha </a:t>
            </a:r>
            <a:r>
              <a:rPr lang="en-US" dirty="0" err="1" smtClean="0"/>
              <a:t>şöyle</a:t>
            </a:r>
            <a:r>
              <a:rPr lang="en-US" dirty="0" smtClean="0"/>
              <a:t> </a:t>
            </a:r>
            <a:r>
              <a:rPr lang="en-US" dirty="0" err="1" smtClean="0"/>
              <a:t>efendi</a:t>
            </a:r>
            <a:r>
              <a:rPr lang="en-US" dirty="0" smtClean="0"/>
              <a:t> </a:t>
            </a:r>
            <a:r>
              <a:rPr lang="en-US" dirty="0" err="1" smtClean="0"/>
              <a:t>gibi</a:t>
            </a:r>
            <a:r>
              <a:rPr lang="en-US" dirty="0" smtClean="0"/>
              <a:t> </a:t>
            </a:r>
            <a:r>
              <a:rPr lang="en-US" dirty="0" err="1" smtClean="0"/>
              <a:t>iste</a:t>
            </a:r>
            <a:r>
              <a:rPr lang="en-US" dirty="0" smtClean="0"/>
              <a:t> </a:t>
            </a:r>
            <a:r>
              <a:rPr lang="en-US" dirty="0" err="1" smtClean="0"/>
              <a:t>canımı</a:t>
            </a:r>
            <a:r>
              <a:rPr lang="en-US" dirty="0" smtClean="0"/>
              <a:t> al" der. </a:t>
            </a:r>
            <a:endParaRPr lang="tr-TR" dirty="0" smtClean="0"/>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tr-TR" smtClean="0"/>
          </a:p>
        </p:txBody>
      </p:sp>
      <p:pic>
        <p:nvPicPr>
          <p:cNvPr id="19459" name="Picture 4" descr="asansor"/>
          <p:cNvPicPr>
            <a:picLocks noGrp="1" noChangeAspect="1" noChangeArrowheads="1"/>
          </p:cNvPicPr>
          <p:nvPr>
            <p:ph type="body" idx="1"/>
          </p:nvPr>
        </p:nvPicPr>
        <p:blipFill>
          <a:blip r:embed="rId2" cstate="print"/>
          <a:srcRect/>
          <a:stretch>
            <a:fillRect/>
          </a:stretch>
        </p:blipFill>
        <p:spPr>
          <a:xfrm>
            <a:off x="0" y="0"/>
            <a:ext cx="9144000" cy="6858000"/>
          </a:xfrm>
          <a:noFill/>
        </p:spPr>
      </p:pic>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tr-TR" b="1" dirty="0"/>
              <a:t>Veli görüşmesinde veliden </a:t>
            </a:r>
            <a:r>
              <a:rPr lang="tr-TR" b="1" dirty="0" smtClean="0"/>
              <a:t>görülebilecek tutumlar</a:t>
            </a:r>
            <a:endParaRPr lang="tr-TR" dirty="0"/>
          </a:p>
        </p:txBody>
      </p:sp>
    </p:spTree>
    <p:extLst>
      <p:ext uri="{BB962C8B-B14F-4D97-AF65-F5344CB8AC3E}">
        <p14:creationId xmlns:p14="http://schemas.microsoft.com/office/powerpoint/2010/main" xmlns="" val="37203963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92696"/>
            <a:ext cx="8219256" cy="5433467"/>
          </a:xfrm>
        </p:spPr>
        <p:txBody>
          <a:bodyPr>
            <a:normAutofit lnSpcReduction="10000"/>
          </a:bodyPr>
          <a:lstStyle/>
          <a:p>
            <a:r>
              <a:rPr lang="tr-TR" b="1" dirty="0"/>
              <a:t>1)</a:t>
            </a:r>
            <a:r>
              <a:rPr lang="tr-TR" dirty="0"/>
              <a:t> </a:t>
            </a:r>
            <a:r>
              <a:rPr lang="tr-TR" b="1" dirty="0"/>
              <a:t>Çocuğu suçlamak:</a:t>
            </a:r>
            <a:r>
              <a:rPr lang="tr-TR" dirty="0"/>
              <a:t> Genellikle veli, öğretmenin çocuktan şikayet edeceği beklentisi ve kaygısıyla görüşmeye gelir. Bu kaygıyla öğretmenden önce kendisi çocuğun “söz dinlemez, ilgisiz, haylaz ...vb. olduğu şeklinde şikayetlerle öğretmenin suçlamalarına “kendini hazırlama” çabası içinde olur. Buradaki mesaj şudur, veli öğretmene “Evet, biliyorum çocuğumdan şikayetleriniz var ve bunda haklısınız. Ben sizi suçlayamam, suçlu olan benim çocuğum”.</a:t>
            </a:r>
          </a:p>
        </p:txBody>
      </p:sp>
    </p:spTree>
    <p:extLst>
      <p:ext uri="{BB962C8B-B14F-4D97-AF65-F5344CB8AC3E}">
        <p14:creationId xmlns:p14="http://schemas.microsoft.com/office/powerpoint/2010/main" xmlns="" val="8581049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291264" cy="5505475"/>
          </a:xfrm>
        </p:spPr>
        <p:txBody>
          <a:bodyPr/>
          <a:lstStyle/>
          <a:p>
            <a:r>
              <a:rPr lang="tr-TR" b="1" dirty="0"/>
              <a:t>2)</a:t>
            </a:r>
            <a:r>
              <a:rPr lang="tr-TR" dirty="0"/>
              <a:t> </a:t>
            </a:r>
            <a:r>
              <a:rPr lang="tr-TR" b="1" dirty="0"/>
              <a:t>Öğretmeni suçlamak:</a:t>
            </a:r>
            <a:r>
              <a:rPr lang="tr-TR" dirty="0"/>
              <a:t> Birçok durumda veli “savunucu” bir tutumla suçlamalarını açıktan ya da örtülü biçimde öğretmene ve okula yöneltir. </a:t>
            </a:r>
            <a:endParaRPr lang="tr-TR" dirty="0" smtClean="0"/>
          </a:p>
          <a:p>
            <a:r>
              <a:rPr lang="tr-TR" dirty="0" smtClean="0"/>
              <a:t>Buradaki </a:t>
            </a:r>
            <a:r>
              <a:rPr lang="tr-TR" dirty="0"/>
              <a:t>mesaj şudur: “Efendim çocuğu eğitmek sizin göreviniz. Görevinizi iyi yapsanız hiçbir sorun çıkmaz. Aksayan yönler varsa, okulun ve öğretmenin hatalarından kaynaklanıyor”</a:t>
            </a:r>
          </a:p>
        </p:txBody>
      </p:sp>
    </p:spTree>
    <p:extLst>
      <p:ext uri="{BB962C8B-B14F-4D97-AF65-F5344CB8AC3E}">
        <p14:creationId xmlns:p14="http://schemas.microsoft.com/office/powerpoint/2010/main" xmlns="" val="173093430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291264" cy="5433467"/>
          </a:xfrm>
        </p:spPr>
        <p:txBody>
          <a:bodyPr/>
          <a:lstStyle/>
          <a:p>
            <a:r>
              <a:rPr lang="tr-TR" b="1" dirty="0"/>
              <a:t>3)</a:t>
            </a:r>
            <a:r>
              <a:rPr lang="tr-TR" dirty="0"/>
              <a:t> </a:t>
            </a:r>
            <a:r>
              <a:rPr lang="tr-TR" b="1" dirty="0"/>
              <a:t>Diğerlerini suçlamak:</a:t>
            </a:r>
            <a:r>
              <a:rPr lang="tr-TR" dirty="0"/>
              <a:t> Veli çocuktaki sorunlu durumlar için genellikle- kendi dışındaki- başka kişileri veya başka etmenleri suçlayabilir. Örneğin babasının onu şımarttığı, ağabeyin kötü örnek olduğu veya geçirdiği bir hastalığı, evden uzak kalması vb. başka etmenler üzerinde durur. Buradaki mesaj ise “Sizin ve benim dışımda, bizim sorumlu olmadığımız başka etkenler çocuk üzerinde bu durumu/sorunu yaratıyor” şeklindedir.</a:t>
            </a:r>
          </a:p>
        </p:txBody>
      </p:sp>
    </p:spTree>
    <p:extLst>
      <p:ext uri="{BB962C8B-B14F-4D97-AF65-F5344CB8AC3E}">
        <p14:creationId xmlns:p14="http://schemas.microsoft.com/office/powerpoint/2010/main" xmlns="" val="38655821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5904656"/>
          </a:xfrm>
        </p:spPr>
        <p:txBody>
          <a:bodyPr>
            <a:normAutofit lnSpcReduction="10000"/>
          </a:bodyPr>
          <a:lstStyle/>
          <a:p>
            <a:r>
              <a:rPr lang="tr-TR" dirty="0"/>
              <a:t>Veli görüşmeleri incelendiğinde burada söz edilen bu üç tavır sıklıkla görülür. Öğretmen eğer çocuğu veya aileyi suçlarsa veli savunma tutumuna girer. Bu yaklaşım tarzı genellikle sorunu çözmek yerine daha da güçleştirir.</a:t>
            </a:r>
          </a:p>
          <a:p>
            <a:r>
              <a:rPr lang="tr-TR" dirty="0"/>
              <a:t>Peki çözüm nedir? Suçlamak ve savunmak hiçbir şekilde çözüm olmadığına göre “suçlu” aramaktan vazgeçilmelidir. Sadece “soruna yol açan nedenler” araştırılabilir. Ancak amaç suçluyu bulmak ve rahatlama değil, olumuz etkenleri ortadan kaldırmak ya da hiç değilse kontrol altına almak olmalıdır.</a:t>
            </a:r>
          </a:p>
          <a:p>
            <a:endParaRPr lang="tr-TR" dirty="0"/>
          </a:p>
        </p:txBody>
      </p:sp>
    </p:spTree>
    <p:extLst>
      <p:ext uri="{BB962C8B-B14F-4D97-AF65-F5344CB8AC3E}">
        <p14:creationId xmlns:p14="http://schemas.microsoft.com/office/powerpoint/2010/main" xmlns="" val="14556309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ÇÖZÜM</a:t>
            </a:r>
            <a:endParaRPr lang="tr-TR" dirty="0"/>
          </a:p>
        </p:txBody>
      </p:sp>
      <p:sp>
        <p:nvSpPr>
          <p:cNvPr id="5" name="Content Placeholder 4"/>
          <p:cNvSpPr>
            <a:spLocks noGrp="1"/>
          </p:cNvSpPr>
          <p:nvPr>
            <p:ph idx="1"/>
          </p:nvPr>
        </p:nvSpPr>
        <p:spPr/>
        <p:txBody>
          <a:bodyPr>
            <a:normAutofit fontScale="92500" lnSpcReduction="10000"/>
          </a:bodyPr>
          <a:lstStyle/>
          <a:p>
            <a:r>
              <a:rPr lang="tr-TR" dirty="0" smtClean="0"/>
              <a:t>Çözüm </a:t>
            </a:r>
            <a:r>
              <a:rPr lang="tr-TR" dirty="0"/>
              <a:t>için </a:t>
            </a:r>
            <a:r>
              <a:rPr lang="tr-TR" dirty="0" smtClean="0"/>
              <a:t>ilk </a:t>
            </a:r>
            <a:r>
              <a:rPr lang="tr-TR" dirty="0"/>
              <a:t>yapılacak şey </a:t>
            </a:r>
            <a:r>
              <a:rPr lang="tr-TR" b="1" dirty="0"/>
              <a:t>“işbirliği”</a:t>
            </a:r>
            <a:r>
              <a:rPr lang="tr-TR" dirty="0"/>
              <a:t>dir. Ortada bir sorun varsa, bu sorunu çözmek için neler yapılabileceğini birlikte araştırmaktır.</a:t>
            </a:r>
          </a:p>
          <a:p>
            <a:r>
              <a:rPr lang="tr-TR" dirty="0" smtClean="0"/>
              <a:t>Eğer öğretmen </a:t>
            </a:r>
            <a:r>
              <a:rPr lang="tr-TR" dirty="0"/>
              <a:t>veliye, okulun ve ailenin amacının ortak olduğunu, çocuğun gelişimine ve uyumuna yardımcı olabilmek için işbirliği yapma isteğini ve beklentisini baştan ortaya koyarsa işler kolaylaşır.</a:t>
            </a:r>
          </a:p>
          <a:p>
            <a:r>
              <a:rPr lang="tr-TR" dirty="0" smtClean="0"/>
              <a:t>Öğretmen bu tutumu benimserse velinin suçlayıcı ya da savunucu tutumlara girmesine gerek kalmaz. </a:t>
            </a:r>
            <a:endParaRPr lang="tr-TR" dirty="0"/>
          </a:p>
        </p:txBody>
      </p:sp>
    </p:spTree>
    <p:extLst>
      <p:ext uri="{BB962C8B-B14F-4D97-AF65-F5344CB8AC3E}">
        <p14:creationId xmlns:p14="http://schemas.microsoft.com/office/powerpoint/2010/main" xmlns="" val="27004475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1988841"/>
            <a:ext cx="7774632" cy="1611610"/>
          </a:xfrm>
        </p:spPr>
        <p:txBody>
          <a:bodyPr>
            <a:normAutofit fontScale="90000"/>
          </a:bodyPr>
          <a:lstStyle/>
          <a:p>
            <a:r>
              <a:rPr lang="tr-TR" b="1" dirty="0"/>
              <a:t>Velilerle İletişimde Dikkat Edilmesi Gereken Hususlar</a:t>
            </a:r>
            <a:br>
              <a:rPr lang="tr-TR" b="1" dirty="0"/>
            </a:br>
            <a:endParaRPr lang="tr-TR" dirty="0"/>
          </a:p>
        </p:txBody>
      </p:sp>
    </p:spTree>
    <p:extLst>
      <p:ext uri="{BB962C8B-B14F-4D97-AF65-F5344CB8AC3E}">
        <p14:creationId xmlns:p14="http://schemas.microsoft.com/office/powerpoint/2010/main" xmlns="" val="281650733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Başlık"/>
          <p:cNvSpPr>
            <a:spLocks noGrp="1"/>
          </p:cNvSpPr>
          <p:nvPr>
            <p:ph type="title"/>
          </p:nvPr>
        </p:nvSpPr>
        <p:spPr/>
        <p:txBody>
          <a:bodyPr/>
          <a:lstStyle/>
          <a:p>
            <a:pPr eaLnBrk="1" hangingPunct="1"/>
            <a:r>
              <a:rPr lang="tr-TR" altLang="tr-TR" smtClean="0"/>
              <a:t>Dikkat edin!</a:t>
            </a:r>
          </a:p>
        </p:txBody>
      </p:sp>
      <p:sp>
        <p:nvSpPr>
          <p:cNvPr id="33795" name="2 İçerik Yer Tutucusu"/>
          <p:cNvSpPr>
            <a:spLocks noGrp="1"/>
          </p:cNvSpPr>
          <p:nvPr>
            <p:ph idx="1"/>
          </p:nvPr>
        </p:nvSpPr>
        <p:spPr/>
        <p:txBody>
          <a:bodyPr/>
          <a:lstStyle/>
          <a:p>
            <a:pPr eaLnBrk="1" hangingPunct="1"/>
            <a:r>
              <a:rPr lang="tr-TR" altLang="tr-TR" sz="2400" b="1" dirty="0" smtClean="0"/>
              <a:t>Görüşmeye hazırlıklı girin.</a:t>
            </a:r>
          </a:p>
          <a:p>
            <a:pPr eaLnBrk="1" hangingPunct="1"/>
            <a:r>
              <a:rPr lang="en-US" altLang="tr-TR" sz="2000" dirty="0" err="1" smtClean="0"/>
              <a:t>Görüşme</a:t>
            </a:r>
            <a:r>
              <a:rPr lang="en-US" altLang="tr-TR" sz="2000" dirty="0" smtClean="0"/>
              <a:t> </a:t>
            </a:r>
            <a:r>
              <a:rPr lang="en-US" altLang="tr-TR" sz="2000" dirty="0" err="1" smtClean="0"/>
              <a:t>öncesi</a:t>
            </a:r>
            <a:r>
              <a:rPr lang="en-US" altLang="tr-TR" sz="2000" dirty="0" smtClean="0"/>
              <a:t> </a:t>
            </a:r>
            <a:r>
              <a:rPr lang="en-US" altLang="tr-TR" sz="2000" dirty="0" err="1" smtClean="0"/>
              <a:t>bir</a:t>
            </a:r>
            <a:r>
              <a:rPr lang="en-US" altLang="tr-TR" sz="2000" dirty="0" smtClean="0"/>
              <a:t> </a:t>
            </a:r>
            <a:r>
              <a:rPr lang="en-US" altLang="tr-TR" sz="2000" dirty="0" err="1" smtClean="0"/>
              <a:t>planlama</a:t>
            </a:r>
            <a:r>
              <a:rPr lang="en-US" altLang="tr-TR" sz="2000" dirty="0" smtClean="0"/>
              <a:t> </a:t>
            </a:r>
            <a:r>
              <a:rPr lang="en-US" altLang="tr-TR" sz="2000" dirty="0" err="1" smtClean="0"/>
              <a:t>ve</a:t>
            </a:r>
            <a:r>
              <a:rPr lang="en-US" altLang="tr-TR" sz="2000" dirty="0" smtClean="0"/>
              <a:t> </a:t>
            </a:r>
            <a:r>
              <a:rPr lang="en-US" altLang="tr-TR" sz="2000" dirty="0" err="1" smtClean="0"/>
              <a:t>hazırlık</a:t>
            </a:r>
            <a:r>
              <a:rPr lang="en-US" altLang="tr-TR" sz="2000" dirty="0" smtClean="0"/>
              <a:t> </a:t>
            </a:r>
            <a:r>
              <a:rPr lang="en-US" altLang="tr-TR" sz="2000" dirty="0" err="1" smtClean="0"/>
              <a:t>yapılması</a:t>
            </a:r>
            <a:r>
              <a:rPr lang="en-US" altLang="tr-TR" sz="2000" dirty="0" smtClean="0"/>
              <a:t> </a:t>
            </a:r>
            <a:r>
              <a:rPr lang="en-US" altLang="tr-TR" sz="2000" dirty="0" err="1" smtClean="0"/>
              <a:t>çok</a:t>
            </a:r>
            <a:r>
              <a:rPr lang="en-US" altLang="tr-TR" sz="2000" dirty="0" smtClean="0"/>
              <a:t> </a:t>
            </a:r>
            <a:r>
              <a:rPr lang="en-US" altLang="tr-TR" sz="2000" dirty="0" err="1" smtClean="0"/>
              <a:t>önemlidir</a:t>
            </a:r>
            <a:r>
              <a:rPr lang="en-US" altLang="tr-TR" sz="2000" dirty="0" smtClean="0"/>
              <a:t>. </a:t>
            </a:r>
            <a:endParaRPr lang="tr-TR" altLang="tr-TR" sz="2000" b="1" dirty="0" smtClean="0"/>
          </a:p>
          <a:p>
            <a:pPr eaLnBrk="1" hangingPunct="1"/>
            <a:r>
              <a:rPr lang="en-US" altLang="tr-TR" sz="2000" dirty="0" err="1" smtClean="0"/>
              <a:t>Raporunuzu</a:t>
            </a:r>
            <a:r>
              <a:rPr lang="en-US" altLang="tr-TR" sz="2000" dirty="0" smtClean="0"/>
              <a:t> </a:t>
            </a:r>
            <a:r>
              <a:rPr lang="en-US" altLang="tr-TR" sz="2000" dirty="0" err="1" smtClean="0"/>
              <a:t>gözlem</a:t>
            </a:r>
            <a:r>
              <a:rPr lang="en-US" altLang="tr-TR" sz="2000" dirty="0" smtClean="0"/>
              <a:t> </a:t>
            </a:r>
            <a:r>
              <a:rPr lang="en-US" altLang="tr-TR" sz="2000" dirty="0" err="1" smtClean="0"/>
              <a:t>kayıtları</a:t>
            </a:r>
            <a:r>
              <a:rPr lang="en-US" altLang="tr-TR" sz="2000" dirty="0" smtClean="0"/>
              <a:t>, </a:t>
            </a:r>
            <a:r>
              <a:rPr lang="en-US" altLang="tr-TR" sz="2000" dirty="0" err="1" smtClean="0"/>
              <a:t>dökümanlar</a:t>
            </a:r>
            <a:r>
              <a:rPr lang="en-US" altLang="tr-TR" sz="2000" dirty="0" smtClean="0"/>
              <a:t>, </a:t>
            </a:r>
            <a:r>
              <a:rPr lang="en-US" altLang="tr-TR" sz="2000" dirty="0" err="1" smtClean="0"/>
              <a:t>davranışlar</a:t>
            </a:r>
            <a:r>
              <a:rPr lang="en-US" altLang="tr-TR" sz="2000" dirty="0" smtClean="0"/>
              <a:t> </a:t>
            </a:r>
            <a:r>
              <a:rPr lang="en-US" altLang="tr-TR" sz="2000" dirty="0" err="1" smtClean="0"/>
              <a:t>ve</a:t>
            </a:r>
            <a:r>
              <a:rPr lang="en-US" altLang="tr-TR" sz="2000" dirty="0" smtClean="0"/>
              <a:t> </a:t>
            </a:r>
            <a:r>
              <a:rPr lang="en-US" altLang="tr-TR" sz="2000" dirty="0" err="1" smtClean="0"/>
              <a:t>endişelere</a:t>
            </a:r>
            <a:r>
              <a:rPr lang="en-US" altLang="tr-TR" sz="2000" dirty="0" smtClean="0"/>
              <a:t> </a:t>
            </a:r>
            <a:r>
              <a:rPr lang="en-US" altLang="tr-TR" sz="2000" dirty="0" err="1" smtClean="0"/>
              <a:t>dayandırarak</a:t>
            </a:r>
            <a:r>
              <a:rPr lang="en-US" altLang="tr-TR" sz="2000" dirty="0" smtClean="0"/>
              <a:t> </a:t>
            </a:r>
            <a:r>
              <a:rPr lang="en-US" altLang="tr-TR" sz="2000" dirty="0" err="1" smtClean="0"/>
              <a:t>sunun</a:t>
            </a:r>
            <a:r>
              <a:rPr lang="en-US" altLang="tr-TR" sz="2000" dirty="0" smtClean="0"/>
              <a:t>.</a:t>
            </a:r>
            <a:r>
              <a:rPr lang="tr-TR" altLang="tr-TR" sz="2000" dirty="0" smtClean="0"/>
              <a:t> Söylediklerinizi verilerle destekleyin, örnek verin. Abartmayın. Davranış sıklığını iyi gözleyin. </a:t>
            </a:r>
          </a:p>
          <a:p>
            <a:pPr eaLnBrk="1" hangingPunct="1"/>
            <a:r>
              <a:rPr lang="tr-TR" altLang="tr-TR" sz="2000" dirty="0" smtClean="0"/>
              <a:t>Veli ile görüşmelerinizi ( telefonle yaptığınız görüşmeler dahil), öğrenci ile görüşmelerinizi, öğretmenle yaptığınız görüşmeleri kısaca da olsa not edin. Görüşmeye bu notlarınızı da götürün. </a:t>
            </a:r>
          </a:p>
          <a:p>
            <a:pPr eaLnBrk="1" hangingPunct="1"/>
            <a:endParaRPr lang="tr-TR" altLang="tr-TR" sz="2400" dirty="0" smtClean="0"/>
          </a:p>
          <a:p>
            <a:pPr eaLnBrk="1" hangingPunct="1"/>
            <a:endParaRPr lang="tr-TR" altLang="tr-TR" sz="2400" dirty="0" smtClean="0"/>
          </a:p>
          <a:p>
            <a:pPr eaLnBrk="1" hangingPunct="1"/>
            <a:endParaRPr lang="tr-TR" altLang="tr-TR" dirty="0" smtClean="0"/>
          </a:p>
        </p:txBody>
      </p:sp>
    </p:spTree>
    <p:extLst>
      <p:ext uri="{BB962C8B-B14F-4D97-AF65-F5344CB8AC3E}">
        <p14:creationId xmlns:p14="http://schemas.microsoft.com/office/powerpoint/2010/main" xmlns="" val="37185734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pPr eaLnBrk="1" hangingPunct="1"/>
            <a:r>
              <a:rPr lang="tr-TR" altLang="tr-TR" smtClean="0"/>
              <a:t>Dikkat edin!</a:t>
            </a:r>
          </a:p>
        </p:txBody>
      </p:sp>
      <p:sp>
        <p:nvSpPr>
          <p:cNvPr id="34819" name="2 İçerik Yer Tutucusu"/>
          <p:cNvSpPr>
            <a:spLocks noGrp="1"/>
          </p:cNvSpPr>
          <p:nvPr>
            <p:ph idx="1"/>
          </p:nvPr>
        </p:nvSpPr>
        <p:spPr/>
        <p:txBody>
          <a:bodyPr/>
          <a:lstStyle/>
          <a:p>
            <a:pPr eaLnBrk="1" hangingPunct="1"/>
            <a:r>
              <a:rPr lang="tr-TR" altLang="tr-TR" smtClean="0"/>
              <a:t>Siz önce davranın. Sıkıntı çıkar çıkmaz bağlantıya geçmeye çalışın ki sorun büyümesin.</a:t>
            </a:r>
          </a:p>
          <a:p>
            <a:pPr eaLnBrk="1" hangingPunct="1"/>
            <a:endParaRPr lang="tr-TR" altLang="tr-TR" smtClean="0"/>
          </a:p>
        </p:txBody>
      </p:sp>
    </p:spTree>
    <p:extLst>
      <p:ext uri="{BB962C8B-B14F-4D97-AF65-F5344CB8AC3E}">
        <p14:creationId xmlns:p14="http://schemas.microsoft.com/office/powerpoint/2010/main" xmlns="" val="55493795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p:cNvSpPr>
            <a:spLocks noGrp="1"/>
          </p:cNvSpPr>
          <p:nvPr>
            <p:ph type="title"/>
          </p:nvPr>
        </p:nvSpPr>
        <p:spPr/>
        <p:txBody>
          <a:bodyPr/>
          <a:lstStyle/>
          <a:p>
            <a:pPr eaLnBrk="1" hangingPunct="1"/>
            <a:r>
              <a:rPr lang="tr-TR" altLang="tr-TR" smtClean="0"/>
              <a:t>Dikkat edin!</a:t>
            </a:r>
          </a:p>
        </p:txBody>
      </p:sp>
      <p:sp>
        <p:nvSpPr>
          <p:cNvPr id="35843" name="2 İçerik Yer Tutucusu"/>
          <p:cNvSpPr>
            <a:spLocks noGrp="1"/>
          </p:cNvSpPr>
          <p:nvPr>
            <p:ph idx="1"/>
          </p:nvPr>
        </p:nvSpPr>
        <p:spPr/>
        <p:txBody>
          <a:bodyPr/>
          <a:lstStyle/>
          <a:p>
            <a:pPr eaLnBrk="1" hangingPunct="1"/>
            <a:r>
              <a:rPr lang="en-US" altLang="tr-TR" smtClean="0"/>
              <a:t>Serin kanlı ka</a:t>
            </a:r>
            <a:r>
              <a:rPr lang="tr-TR" altLang="tr-TR" smtClean="0"/>
              <a:t>lın</a:t>
            </a:r>
            <a:r>
              <a:rPr lang="en-US" altLang="tr-TR" smtClean="0"/>
              <a:t>. </a:t>
            </a:r>
            <a:endParaRPr lang="tr-TR" altLang="tr-TR" smtClean="0"/>
          </a:p>
          <a:p>
            <a:pPr eaLnBrk="1" hangingPunct="1"/>
            <a:r>
              <a:rPr lang="tr-TR" altLang="tr-TR" smtClean="0"/>
              <a:t>“cool” olun. </a:t>
            </a:r>
          </a:p>
          <a:p>
            <a:pPr eaLnBrk="1" hangingPunct="1"/>
            <a:r>
              <a:rPr lang="en-US" altLang="tr-TR" smtClean="0"/>
              <a:t> Sakin kalan kavgayı kazanır.</a:t>
            </a:r>
            <a:endParaRPr lang="tr-TR" altLang="tr-TR" smtClean="0"/>
          </a:p>
          <a:p>
            <a:pPr eaLnBrk="1" hangingPunct="1"/>
            <a:r>
              <a:rPr lang="en-US" altLang="tr-TR" smtClean="0"/>
              <a:t>Savunmaya geçmek durumu daha karmaşık hale getirir.</a:t>
            </a:r>
            <a:endParaRPr lang="tr-TR" altLang="tr-TR" smtClean="0"/>
          </a:p>
        </p:txBody>
      </p:sp>
    </p:spTree>
    <p:extLst>
      <p:ext uri="{BB962C8B-B14F-4D97-AF65-F5344CB8AC3E}">
        <p14:creationId xmlns:p14="http://schemas.microsoft.com/office/powerpoint/2010/main" xmlns="" val="142544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a:solidFill>
            <a:schemeClr val="accent3">
              <a:lumMod val="40000"/>
              <a:lumOff val="60000"/>
            </a:schemeClr>
          </a:solidFill>
        </p:spPr>
        <p:txBody>
          <a:bodyPr/>
          <a:lstStyle/>
          <a:p>
            <a:pPr algn="just"/>
            <a:r>
              <a:rPr lang="tr-TR" dirty="0" smtClean="0"/>
              <a:t>İletişim kişinin kendisi ile başlar. </a:t>
            </a:r>
            <a:endParaRPr lang="tr-TR" dirty="0"/>
          </a:p>
          <a:p>
            <a:pPr algn="just">
              <a:buNone/>
            </a:pPr>
            <a:r>
              <a:rPr lang="tr-TR" b="1" dirty="0" smtClean="0"/>
              <a:t>	KENDİNİ TANIMA PENCERESİ </a:t>
            </a:r>
            <a:r>
              <a:rPr lang="tr-TR" dirty="0" smtClean="0"/>
              <a:t>kişinin kendisi ile ilgili her şeyi kapsar:</a:t>
            </a:r>
          </a:p>
          <a:p>
            <a:pPr algn="just">
              <a:buFont typeface="Wingdings" pitchFamily="2" charset="2"/>
              <a:buChar char="§"/>
            </a:pPr>
            <a:r>
              <a:rPr lang="tr-TR" dirty="0"/>
              <a:t> </a:t>
            </a:r>
            <a:r>
              <a:rPr lang="tr-TR" dirty="0" smtClean="0"/>
              <a:t>Kişinin kendi hakkında bildikleri</a:t>
            </a:r>
          </a:p>
          <a:p>
            <a:pPr algn="just">
              <a:buFont typeface="Wingdings" pitchFamily="2" charset="2"/>
              <a:buChar char="§"/>
            </a:pPr>
            <a:r>
              <a:rPr lang="tr-TR" dirty="0" smtClean="0"/>
              <a:t>Kişinin kendi hakkında bilmedikleri</a:t>
            </a:r>
          </a:p>
          <a:p>
            <a:pPr algn="just">
              <a:buFont typeface="Wingdings" pitchFamily="2" charset="2"/>
              <a:buChar char="§"/>
            </a:pPr>
            <a:r>
              <a:rPr lang="tr-TR" dirty="0" smtClean="0"/>
              <a:t>Başkalarının kişi hakkında bildikleri</a:t>
            </a:r>
          </a:p>
          <a:p>
            <a:pPr algn="just">
              <a:buFont typeface="Wingdings" pitchFamily="2" charset="2"/>
              <a:buChar char="§"/>
            </a:pPr>
            <a:r>
              <a:rPr lang="tr-TR" dirty="0" smtClean="0"/>
              <a:t>Başkalarının kişi hakkında bilmedikleri</a:t>
            </a:r>
          </a:p>
          <a:p>
            <a:pPr algn="just">
              <a:buNone/>
            </a:pPr>
            <a:endParaRPr lang="tr-TR" b="1"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p:txBody>
          <a:bodyPr/>
          <a:lstStyle/>
          <a:p>
            <a:pPr eaLnBrk="1" hangingPunct="1"/>
            <a:r>
              <a:rPr lang="tr-TR" altLang="tr-TR" smtClean="0"/>
              <a:t>Dikkat edin!</a:t>
            </a:r>
          </a:p>
        </p:txBody>
      </p:sp>
      <p:sp>
        <p:nvSpPr>
          <p:cNvPr id="36867" name="2 İçerik Yer Tutucusu"/>
          <p:cNvSpPr>
            <a:spLocks noGrp="1"/>
          </p:cNvSpPr>
          <p:nvPr>
            <p:ph idx="1"/>
          </p:nvPr>
        </p:nvSpPr>
        <p:spPr/>
        <p:txBody>
          <a:bodyPr/>
          <a:lstStyle/>
          <a:p>
            <a:pPr eaLnBrk="1" hangingPunct="1"/>
            <a:r>
              <a:rPr lang="tr-TR" altLang="tr-TR" smtClean="0"/>
              <a:t>Görüşmelerde daima veli ile göz hizasında  ve karşılıklı oturmaya dikkat edin. </a:t>
            </a:r>
          </a:p>
          <a:p>
            <a:pPr eaLnBrk="1" hangingPunct="1"/>
            <a:r>
              <a:rPr lang="tr-TR" altLang="tr-TR" b="1" smtClean="0"/>
              <a:t>Profesyonel bir giyim ve tutum içinde olun. Veli görüşmesi öncesi odanıza da bir çeki düzen verin.</a:t>
            </a:r>
            <a:endParaRPr lang="tr-TR" altLang="tr-TR" smtClean="0"/>
          </a:p>
          <a:p>
            <a:pPr eaLnBrk="1" hangingPunct="1"/>
            <a:endParaRPr lang="tr-TR" altLang="tr-TR" smtClean="0"/>
          </a:p>
          <a:p>
            <a:pPr eaLnBrk="1" hangingPunct="1"/>
            <a:endParaRPr lang="tr-TR" altLang="tr-TR" smtClean="0"/>
          </a:p>
        </p:txBody>
      </p:sp>
    </p:spTree>
    <p:extLst>
      <p:ext uri="{BB962C8B-B14F-4D97-AF65-F5344CB8AC3E}">
        <p14:creationId xmlns:p14="http://schemas.microsoft.com/office/powerpoint/2010/main" xmlns="" val="19805606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pPr eaLnBrk="1" hangingPunct="1"/>
            <a:r>
              <a:rPr lang="tr-TR" altLang="tr-TR" smtClean="0"/>
              <a:t>Dikkat edin!</a:t>
            </a:r>
          </a:p>
        </p:txBody>
      </p:sp>
      <p:sp>
        <p:nvSpPr>
          <p:cNvPr id="37891" name="2 İçerik Yer Tutucusu"/>
          <p:cNvSpPr>
            <a:spLocks noGrp="1"/>
          </p:cNvSpPr>
          <p:nvPr>
            <p:ph idx="1"/>
          </p:nvPr>
        </p:nvSpPr>
        <p:spPr/>
        <p:txBody>
          <a:bodyPr/>
          <a:lstStyle/>
          <a:p>
            <a:pPr eaLnBrk="1" hangingPunct="1"/>
            <a:r>
              <a:rPr lang="tr-TR" altLang="tr-TR" b="1" smtClean="0"/>
              <a:t>Görüşmeyi sıcak bir şekilde başlatın. Önce veliyi tanımak için biraz zaman harcayın.</a:t>
            </a:r>
          </a:p>
          <a:p>
            <a:pPr eaLnBrk="1" hangingPunct="1"/>
            <a:r>
              <a:rPr lang="tr-TR" altLang="tr-TR" sz="2800" smtClean="0"/>
              <a:t>Önce velinin derdini dinleyin.</a:t>
            </a:r>
            <a:endParaRPr lang="tr-TR" altLang="tr-TR" sz="2800" b="1" smtClean="0"/>
          </a:p>
          <a:p>
            <a:pPr eaLnBrk="1" hangingPunct="1"/>
            <a:r>
              <a:rPr lang="tr-TR" altLang="tr-TR" sz="2800" smtClean="0"/>
              <a:t>İlgi ile dinleyin. Yansıtma yapın.</a:t>
            </a:r>
          </a:p>
          <a:p>
            <a:pPr eaLnBrk="1" hangingPunct="1"/>
            <a:r>
              <a:rPr lang="tr-TR" altLang="tr-TR" sz="2800" smtClean="0"/>
              <a:t>Velinin konuşmasını bölmeyin. Tartışmayın, suçlamayın, yargılamayın. Durum ile ilgili ne hissettiğinizi belirtin.</a:t>
            </a:r>
          </a:p>
          <a:p>
            <a:pPr eaLnBrk="1" hangingPunct="1"/>
            <a:endParaRPr lang="tr-TR" altLang="tr-TR" smtClean="0"/>
          </a:p>
          <a:p>
            <a:pPr eaLnBrk="1" hangingPunct="1"/>
            <a:endParaRPr lang="tr-TR" altLang="tr-TR" smtClean="0"/>
          </a:p>
        </p:txBody>
      </p:sp>
    </p:spTree>
    <p:extLst>
      <p:ext uri="{BB962C8B-B14F-4D97-AF65-F5344CB8AC3E}">
        <p14:creationId xmlns:p14="http://schemas.microsoft.com/office/powerpoint/2010/main" xmlns="" val="15654121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p:cNvSpPr>
            <a:spLocks noGrp="1"/>
          </p:cNvSpPr>
          <p:nvPr>
            <p:ph type="title"/>
          </p:nvPr>
        </p:nvSpPr>
        <p:spPr>
          <a:xfrm>
            <a:off x="574675" y="304800"/>
            <a:ext cx="3852863" cy="1216025"/>
          </a:xfrm>
        </p:spPr>
        <p:txBody>
          <a:bodyPr/>
          <a:lstStyle/>
          <a:p>
            <a:pPr eaLnBrk="1" hangingPunct="1"/>
            <a:r>
              <a:rPr lang="tr-TR" altLang="tr-TR" smtClean="0"/>
              <a:t>Dikkat edin!</a:t>
            </a:r>
          </a:p>
        </p:txBody>
      </p:sp>
      <p:sp>
        <p:nvSpPr>
          <p:cNvPr id="38915" name="2 İçerik Yer Tutucusu"/>
          <p:cNvSpPr>
            <a:spLocks noGrp="1"/>
          </p:cNvSpPr>
          <p:nvPr>
            <p:ph idx="1"/>
          </p:nvPr>
        </p:nvSpPr>
        <p:spPr>
          <a:xfrm>
            <a:off x="755650" y="1773238"/>
            <a:ext cx="8037513" cy="3743325"/>
          </a:xfrm>
        </p:spPr>
        <p:txBody>
          <a:bodyPr>
            <a:normAutofit/>
          </a:bodyPr>
          <a:lstStyle/>
          <a:p>
            <a:pPr eaLnBrk="1" hangingPunct="1"/>
            <a:r>
              <a:rPr lang="tr-TR" altLang="tr-TR" sz="2800" dirty="0" smtClean="0"/>
              <a:t>Eğer   “toksik” bir veli size zorbalık yapmaya kalkarsa şunları söyleyebilirsiniz: “Kusura bakmayın ama kimsenin bana böyle davranmasına izin veremem. Ben size saygılı davranıyorum sizden de bunu bekliyorum. Eğer şu an çok sinirli iseniz görüşmemizi daha sakin olduğunuz bir zaman yapabiliriz.” Daha sonra sakin bir şekilde yerinizden kalkıp dışarı çıkabilirsiniz.</a:t>
            </a:r>
          </a:p>
        </p:txBody>
      </p:sp>
    </p:spTree>
    <p:extLst>
      <p:ext uri="{BB962C8B-B14F-4D97-AF65-F5344CB8AC3E}">
        <p14:creationId xmlns:p14="http://schemas.microsoft.com/office/powerpoint/2010/main" xmlns="" val="2547323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p:txBody>
          <a:bodyPr/>
          <a:lstStyle/>
          <a:p>
            <a:pPr eaLnBrk="1" hangingPunct="1"/>
            <a:r>
              <a:rPr lang="tr-TR" altLang="tr-TR" smtClean="0"/>
              <a:t>Dikkat edin!</a:t>
            </a:r>
          </a:p>
        </p:txBody>
      </p:sp>
      <p:sp>
        <p:nvSpPr>
          <p:cNvPr id="39939" name="2 İçerik Yer Tutucusu"/>
          <p:cNvSpPr>
            <a:spLocks noGrp="1"/>
          </p:cNvSpPr>
          <p:nvPr>
            <p:ph idx="1"/>
          </p:nvPr>
        </p:nvSpPr>
        <p:spPr>
          <a:xfrm>
            <a:off x="566738" y="1752600"/>
            <a:ext cx="8001000" cy="2900363"/>
          </a:xfrm>
        </p:spPr>
        <p:txBody>
          <a:bodyPr/>
          <a:lstStyle/>
          <a:p>
            <a:pPr eaLnBrk="1" hangingPunct="1"/>
            <a:r>
              <a:rPr lang="tr-TR" altLang="tr-TR" smtClean="0"/>
              <a:t>Sert ve kararlı bir bakış etkili bir araçtır. Bazı durumlarda bilinçli olarak susmak  ve başka bir yöne bakmak velinin  güç elde etme isteğini azaltabilir.</a:t>
            </a:r>
          </a:p>
          <a:p>
            <a:pPr eaLnBrk="1" hangingPunct="1"/>
            <a:endParaRPr lang="tr-TR" altLang="tr-TR" smtClean="0"/>
          </a:p>
        </p:txBody>
      </p:sp>
    </p:spTree>
    <p:extLst>
      <p:ext uri="{BB962C8B-B14F-4D97-AF65-F5344CB8AC3E}">
        <p14:creationId xmlns:p14="http://schemas.microsoft.com/office/powerpoint/2010/main" xmlns="" val="349006315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p:txBody>
          <a:bodyPr/>
          <a:lstStyle/>
          <a:p>
            <a:pPr eaLnBrk="1" hangingPunct="1"/>
            <a:r>
              <a:rPr lang="tr-TR" altLang="tr-TR" smtClean="0"/>
              <a:t>Dikkat edin!</a:t>
            </a:r>
          </a:p>
        </p:txBody>
      </p:sp>
      <p:sp>
        <p:nvSpPr>
          <p:cNvPr id="40963" name="2 İçerik Yer Tutucusu"/>
          <p:cNvSpPr>
            <a:spLocks noGrp="1"/>
          </p:cNvSpPr>
          <p:nvPr>
            <p:ph idx="1"/>
          </p:nvPr>
        </p:nvSpPr>
        <p:spPr/>
        <p:txBody>
          <a:bodyPr/>
          <a:lstStyle/>
          <a:p>
            <a:pPr eaLnBrk="1" hangingPunct="1"/>
            <a:r>
              <a:rPr lang="tr-TR" altLang="tr-TR" dirty="0" smtClean="0"/>
              <a:t>Sakin bir sesle ve doğrudan konuşun. Cümlelerinizi şekerle kaplamanıza gerek yok. Veli dolaylı verdiğiniz uyarı ve önerileri anlayamayabilir.</a:t>
            </a:r>
          </a:p>
          <a:p>
            <a:pPr eaLnBrk="1" hangingPunct="1"/>
            <a:endParaRPr lang="tr-TR" altLang="tr-TR" dirty="0"/>
          </a:p>
          <a:p>
            <a:r>
              <a:rPr lang="tr-TR" altLang="tr-TR" dirty="0"/>
              <a:t>Daha detaylı bilgi edinmek için soru sormaktan kaçınmayın. Yaşananları ayrıntılı olarak anlamaya çalıştığınızı hissettirin.</a:t>
            </a:r>
          </a:p>
          <a:p>
            <a:pPr marL="0" indent="0" eaLnBrk="1" hangingPunct="1">
              <a:buNone/>
            </a:pPr>
            <a:endParaRPr lang="tr-TR" altLang="tr-TR" dirty="0" smtClean="0"/>
          </a:p>
          <a:p>
            <a:pPr eaLnBrk="1" hangingPunct="1"/>
            <a:endParaRPr lang="tr-TR" altLang="tr-TR" dirty="0" smtClean="0"/>
          </a:p>
        </p:txBody>
      </p:sp>
    </p:spTree>
    <p:extLst>
      <p:ext uri="{BB962C8B-B14F-4D97-AF65-F5344CB8AC3E}">
        <p14:creationId xmlns:p14="http://schemas.microsoft.com/office/powerpoint/2010/main" xmlns="" val="24335011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Başlık"/>
          <p:cNvSpPr>
            <a:spLocks noGrp="1"/>
          </p:cNvSpPr>
          <p:nvPr>
            <p:ph type="title"/>
          </p:nvPr>
        </p:nvSpPr>
        <p:spPr/>
        <p:txBody>
          <a:bodyPr/>
          <a:lstStyle/>
          <a:p>
            <a:pPr eaLnBrk="1" hangingPunct="1"/>
            <a:r>
              <a:rPr lang="tr-TR" altLang="tr-TR" smtClean="0"/>
              <a:t>Dikkat edin!</a:t>
            </a:r>
          </a:p>
        </p:txBody>
      </p:sp>
      <p:sp>
        <p:nvSpPr>
          <p:cNvPr id="43011" name="2 İçerik Yer Tutucusu"/>
          <p:cNvSpPr>
            <a:spLocks noGrp="1"/>
          </p:cNvSpPr>
          <p:nvPr>
            <p:ph idx="1"/>
          </p:nvPr>
        </p:nvSpPr>
        <p:spPr/>
        <p:txBody>
          <a:bodyPr/>
          <a:lstStyle/>
          <a:p>
            <a:pPr eaLnBrk="1" hangingPunct="1"/>
            <a:r>
              <a:rPr lang="tr-TR" altLang="tr-TR" smtClean="0"/>
              <a:t>Veli çocuğu için en iyisini ister.</a:t>
            </a:r>
          </a:p>
          <a:p>
            <a:pPr eaLnBrk="1" hangingPunct="1"/>
            <a:r>
              <a:rPr lang="tr-TR" altLang="tr-TR" smtClean="0"/>
              <a:t>Veliyi sizin de amacınızın çocuğun başarılı olası olduğunu söyleyin.</a:t>
            </a:r>
          </a:p>
          <a:p>
            <a:pPr eaLnBrk="1" hangingPunct="1"/>
            <a:r>
              <a:rPr lang="tr-TR" altLang="tr-TR" smtClean="0"/>
              <a:t>Ortak nokta bulmaya çalışın ve bunu belirtin. “Siz de ben de Ali’nin zeki olduğunu düşünüyoruz.  Ortak  hareket edelim. “</a:t>
            </a:r>
          </a:p>
          <a:p>
            <a:pPr eaLnBrk="1" hangingPunct="1"/>
            <a:r>
              <a:rPr lang="tr-TR" altLang="tr-TR" smtClean="0"/>
              <a:t>Duyarlı olun!  Unutmayın söz konusu çocuk velinin canı, ciğeri, göz bebeği.</a:t>
            </a:r>
          </a:p>
        </p:txBody>
      </p:sp>
    </p:spTree>
    <p:extLst>
      <p:ext uri="{BB962C8B-B14F-4D97-AF65-F5344CB8AC3E}">
        <p14:creationId xmlns:p14="http://schemas.microsoft.com/office/powerpoint/2010/main" xmlns="" val="39197523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pPr eaLnBrk="1" hangingPunct="1"/>
            <a:r>
              <a:rPr lang="tr-TR" altLang="tr-TR" smtClean="0"/>
              <a:t>Dikkat edin!</a:t>
            </a:r>
          </a:p>
        </p:txBody>
      </p:sp>
      <p:sp>
        <p:nvSpPr>
          <p:cNvPr id="44035" name="2 İçerik Yer Tutucusu"/>
          <p:cNvSpPr>
            <a:spLocks noGrp="1"/>
          </p:cNvSpPr>
          <p:nvPr>
            <p:ph idx="1"/>
          </p:nvPr>
        </p:nvSpPr>
        <p:spPr/>
        <p:txBody>
          <a:bodyPr/>
          <a:lstStyle/>
          <a:p>
            <a:pPr eaLnBrk="1" hangingPunct="1"/>
            <a:r>
              <a:rPr lang="tr-TR" altLang="tr-TR" smtClean="0"/>
              <a:t>Velinin sizinle gereğinden fazla mahrem bilgi paylaşması sizi biraz sıkıntıya sokabilir. Onu dinleyin ama unutmayın ki siz velinin terapsiti değilsiniz. Mümkün olduğunca görüşme zamanını öğrencinin meselelerine odaklanarak kullanmaya çalışın.</a:t>
            </a:r>
          </a:p>
        </p:txBody>
      </p:sp>
    </p:spTree>
    <p:extLst>
      <p:ext uri="{BB962C8B-B14F-4D97-AF65-F5344CB8AC3E}">
        <p14:creationId xmlns:p14="http://schemas.microsoft.com/office/powerpoint/2010/main" xmlns="" val="165562910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pPr eaLnBrk="1" hangingPunct="1"/>
            <a:r>
              <a:rPr lang="tr-TR" altLang="tr-TR" smtClean="0"/>
              <a:t>Dikkat edin!</a:t>
            </a:r>
          </a:p>
        </p:txBody>
      </p:sp>
      <p:sp>
        <p:nvSpPr>
          <p:cNvPr id="45059" name="2 İçerik Yer Tutucusu"/>
          <p:cNvSpPr>
            <a:spLocks noGrp="1"/>
          </p:cNvSpPr>
          <p:nvPr>
            <p:ph idx="1"/>
          </p:nvPr>
        </p:nvSpPr>
        <p:spPr/>
        <p:txBody>
          <a:bodyPr/>
          <a:lstStyle/>
          <a:p>
            <a:pPr eaLnBrk="1" hangingPunct="1"/>
            <a:r>
              <a:rPr lang="tr-TR" altLang="tr-TR" smtClean="0"/>
              <a:t>Bazı durumlarda birbirleri ile tanışan ailelerin  aralarında bazı sorunlar yaşanıyor olabilir. Bir veli başka bir öğrenci ve ailesi ile ilgili şikayette bulunuyor veya dedikodu yapıyorsa bunu dinlemek istemediğinizi nazik bir dille belirtin.</a:t>
            </a:r>
          </a:p>
        </p:txBody>
      </p:sp>
    </p:spTree>
    <p:extLst>
      <p:ext uri="{BB962C8B-B14F-4D97-AF65-F5344CB8AC3E}">
        <p14:creationId xmlns:p14="http://schemas.microsoft.com/office/powerpoint/2010/main" xmlns="" val="21587721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pPr eaLnBrk="1" hangingPunct="1"/>
            <a:r>
              <a:rPr lang="tr-TR" altLang="tr-TR" smtClean="0"/>
              <a:t>Dikkat edin!</a:t>
            </a:r>
          </a:p>
        </p:txBody>
      </p:sp>
      <p:sp>
        <p:nvSpPr>
          <p:cNvPr id="46083" name="2 İçerik Yer Tutucusu"/>
          <p:cNvSpPr>
            <a:spLocks noGrp="1"/>
          </p:cNvSpPr>
          <p:nvPr>
            <p:ph idx="1"/>
          </p:nvPr>
        </p:nvSpPr>
        <p:spPr/>
        <p:txBody>
          <a:bodyPr/>
          <a:lstStyle/>
          <a:p>
            <a:pPr eaLnBrk="1" hangingPunct="1"/>
            <a:r>
              <a:rPr lang="tr-TR" altLang="tr-TR" smtClean="0"/>
              <a:t>Hiçbir zaman bir veli ile – çok özel bazı durumlar hariç- bir başkasının çocuğu hakkında konuşmayın, yorum yapmayın.</a:t>
            </a:r>
          </a:p>
          <a:p>
            <a:pPr eaLnBrk="1" hangingPunct="1"/>
            <a:r>
              <a:rPr lang="tr-TR" altLang="tr-TR" smtClean="0"/>
              <a:t>Çocuklar arasında bir sorun olduğunda, örneğin zorbalık vakaları- ilgili çocukların ailelerini  bir araya getirmeyin. Ailelerle ayrı ayrı görüşün.</a:t>
            </a:r>
          </a:p>
        </p:txBody>
      </p:sp>
    </p:spTree>
    <p:extLst>
      <p:ext uri="{BB962C8B-B14F-4D97-AF65-F5344CB8AC3E}">
        <p14:creationId xmlns:p14="http://schemas.microsoft.com/office/powerpoint/2010/main" xmlns="" val="391175520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pPr eaLnBrk="1" hangingPunct="1"/>
            <a:r>
              <a:rPr lang="tr-TR" altLang="tr-TR" smtClean="0"/>
              <a:t>Dikkat edin!</a:t>
            </a:r>
          </a:p>
        </p:txBody>
      </p:sp>
      <p:sp>
        <p:nvSpPr>
          <p:cNvPr id="47107" name="2 İçerik Yer Tutucusu"/>
          <p:cNvSpPr>
            <a:spLocks noGrp="1"/>
          </p:cNvSpPr>
          <p:nvPr>
            <p:ph idx="1"/>
          </p:nvPr>
        </p:nvSpPr>
        <p:spPr/>
        <p:txBody>
          <a:bodyPr/>
          <a:lstStyle/>
          <a:p>
            <a:pPr eaLnBrk="1" hangingPunct="1"/>
            <a:r>
              <a:rPr lang="tr-TR" altLang="tr-TR" smtClean="0"/>
              <a:t>Velilerle aşırı dostluk, arkadaşlık, ahbap çavuş ilişkilerine girmekten kaçının. Canım, hayatım gibi kelimelerden kaçının. Profesyonel yaklaşımınızı koruyun.</a:t>
            </a:r>
          </a:p>
          <a:p>
            <a:pPr eaLnBrk="1" hangingPunct="1"/>
            <a:endParaRPr lang="tr-TR" altLang="tr-TR" smtClean="0"/>
          </a:p>
        </p:txBody>
      </p:sp>
    </p:spTree>
    <p:extLst>
      <p:ext uri="{BB962C8B-B14F-4D97-AF65-F5344CB8AC3E}">
        <p14:creationId xmlns:p14="http://schemas.microsoft.com/office/powerpoint/2010/main" xmlns="" val="421418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0" y="1484784"/>
            <a:ext cx="4495800" cy="4641379"/>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a:lstStyle/>
          <a:p>
            <a:pPr algn="ctr">
              <a:buNone/>
            </a:pPr>
            <a:r>
              <a:rPr lang="tr-TR" b="1" dirty="0" smtClean="0"/>
              <a:t>AÇIK</a:t>
            </a:r>
          </a:p>
          <a:p>
            <a:pPr algn="just">
              <a:buNone/>
            </a:pPr>
            <a:r>
              <a:rPr lang="tr-TR" dirty="0" smtClean="0"/>
              <a:t>Kendinizce bilinenler</a:t>
            </a:r>
          </a:p>
          <a:p>
            <a:pPr>
              <a:buNone/>
            </a:pPr>
            <a:r>
              <a:rPr lang="tr-TR" dirty="0" smtClean="0"/>
              <a:t>Başkalarınca bilinenler		</a:t>
            </a:r>
          </a:p>
          <a:p>
            <a:pPr algn="ctr">
              <a:buNone/>
            </a:pPr>
            <a:r>
              <a:rPr lang="tr-TR" b="1" dirty="0" smtClean="0"/>
              <a:t>GİZLİ</a:t>
            </a:r>
          </a:p>
          <a:p>
            <a:pPr algn="just">
              <a:buNone/>
            </a:pPr>
            <a:r>
              <a:rPr lang="tr-TR" dirty="0" smtClean="0"/>
              <a:t>Kendinizce bilinenler</a:t>
            </a:r>
          </a:p>
          <a:p>
            <a:pPr algn="just">
              <a:buNone/>
            </a:pPr>
            <a:r>
              <a:rPr lang="tr-TR" dirty="0" smtClean="0"/>
              <a:t>Başkalarınca bilinmeyenler</a:t>
            </a:r>
            <a:endParaRPr lang="tr-TR" dirty="0"/>
          </a:p>
        </p:txBody>
      </p:sp>
      <p:sp>
        <p:nvSpPr>
          <p:cNvPr id="4" name="3 İçerik Yer Tutucusu"/>
          <p:cNvSpPr>
            <a:spLocks noGrp="1"/>
          </p:cNvSpPr>
          <p:nvPr>
            <p:ph sz="half" idx="2"/>
          </p:nvPr>
        </p:nvSpPr>
        <p:spPr>
          <a:xfrm>
            <a:off x="4644008" y="1484784"/>
            <a:ext cx="4499992" cy="4525963"/>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txBody>
          <a:bodyPr/>
          <a:lstStyle/>
          <a:p>
            <a:pPr algn="ctr">
              <a:buNone/>
            </a:pPr>
            <a:r>
              <a:rPr lang="tr-TR" dirty="0" smtClean="0"/>
              <a:t>	</a:t>
            </a:r>
            <a:r>
              <a:rPr lang="tr-TR" b="1" dirty="0" smtClean="0">
                <a:solidFill>
                  <a:schemeClr val="bg1"/>
                </a:solidFill>
              </a:rPr>
              <a:t>KÖR</a:t>
            </a:r>
          </a:p>
          <a:p>
            <a:pPr algn="just">
              <a:buNone/>
            </a:pPr>
            <a:r>
              <a:rPr lang="tr-TR" dirty="0" smtClean="0">
                <a:solidFill>
                  <a:schemeClr val="bg1"/>
                </a:solidFill>
              </a:rPr>
              <a:t>Kendinizce bilinmeyenler</a:t>
            </a:r>
          </a:p>
          <a:p>
            <a:pPr algn="just">
              <a:buNone/>
            </a:pPr>
            <a:r>
              <a:rPr lang="tr-TR" dirty="0" smtClean="0">
                <a:solidFill>
                  <a:schemeClr val="bg1"/>
                </a:solidFill>
              </a:rPr>
              <a:t>Başkalarınca bilinenler</a:t>
            </a:r>
          </a:p>
          <a:p>
            <a:pPr algn="just">
              <a:buNone/>
            </a:pPr>
            <a:endParaRPr lang="tr-TR" dirty="0">
              <a:solidFill>
                <a:schemeClr val="bg1"/>
              </a:solidFill>
            </a:endParaRPr>
          </a:p>
          <a:p>
            <a:pPr algn="ctr">
              <a:buNone/>
            </a:pPr>
            <a:r>
              <a:rPr lang="tr-TR" b="1" dirty="0" smtClean="0">
                <a:solidFill>
                  <a:schemeClr val="bg1"/>
                </a:solidFill>
              </a:rPr>
              <a:t>BİLİNMEYEN</a:t>
            </a:r>
          </a:p>
          <a:p>
            <a:pPr algn="just">
              <a:buNone/>
            </a:pPr>
            <a:r>
              <a:rPr lang="tr-TR" dirty="0" smtClean="0">
                <a:solidFill>
                  <a:schemeClr val="bg1"/>
                </a:solidFill>
              </a:rPr>
              <a:t>Kendimizce bilinmeyenler</a:t>
            </a:r>
          </a:p>
          <a:p>
            <a:pPr algn="just">
              <a:buNone/>
            </a:pPr>
            <a:r>
              <a:rPr lang="tr-TR" dirty="0" smtClean="0">
                <a:solidFill>
                  <a:schemeClr val="bg1"/>
                </a:solidFill>
              </a:rPr>
              <a:t>Başkalarınca bilinmeyenler</a:t>
            </a:r>
            <a:endParaRPr lang="tr-TR" dirty="0">
              <a:solidFill>
                <a:schemeClr val="bg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pPr eaLnBrk="1" hangingPunct="1"/>
            <a:r>
              <a:rPr lang="tr-TR" altLang="tr-TR" smtClean="0"/>
              <a:t>Dikkat edin!</a:t>
            </a:r>
          </a:p>
        </p:txBody>
      </p:sp>
      <p:sp>
        <p:nvSpPr>
          <p:cNvPr id="48131" name="2 İçerik Yer Tutucusu"/>
          <p:cNvSpPr>
            <a:spLocks noGrp="1"/>
          </p:cNvSpPr>
          <p:nvPr>
            <p:ph idx="1"/>
          </p:nvPr>
        </p:nvSpPr>
        <p:spPr/>
        <p:txBody>
          <a:bodyPr/>
          <a:lstStyle/>
          <a:p>
            <a:pPr eaLnBrk="1" hangingPunct="1"/>
            <a:r>
              <a:rPr lang="tr-TR" altLang="tr-TR" smtClean="0"/>
              <a:t>Duygularınızın farkında olun. Bu durum kendinizi kontrol etmenize yardımcı olacaktır. Eğer duygularınız- öfke, çaresizlik, endişe- çok yoğunlaşırsa görüşmeyi bir an önce bitirmeye çalışın ve veliye bir başka gün için randevu verin.</a:t>
            </a:r>
          </a:p>
        </p:txBody>
      </p:sp>
    </p:spTree>
    <p:extLst>
      <p:ext uri="{BB962C8B-B14F-4D97-AF65-F5344CB8AC3E}">
        <p14:creationId xmlns:p14="http://schemas.microsoft.com/office/powerpoint/2010/main" xmlns="" val="8002456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pPr eaLnBrk="1" hangingPunct="1"/>
            <a:r>
              <a:rPr lang="tr-TR" altLang="tr-TR" smtClean="0"/>
              <a:t>Dikkat edin!</a:t>
            </a:r>
          </a:p>
        </p:txBody>
      </p:sp>
      <p:sp>
        <p:nvSpPr>
          <p:cNvPr id="49155" name="2 İçerik Yer Tutucusu"/>
          <p:cNvSpPr>
            <a:spLocks noGrp="1"/>
          </p:cNvSpPr>
          <p:nvPr>
            <p:ph idx="1"/>
          </p:nvPr>
        </p:nvSpPr>
        <p:spPr/>
        <p:txBody>
          <a:bodyPr/>
          <a:lstStyle/>
          <a:p>
            <a:pPr eaLnBrk="1" hangingPunct="1"/>
            <a:r>
              <a:rPr lang="tr-TR" altLang="tr-TR" smtClean="0"/>
              <a:t>Veli için sürekli olumsuz haberler veren bir gamlı baykuş olmayın. Veliyi olumlu haberler vermek için de çağırın.</a:t>
            </a:r>
          </a:p>
          <a:p>
            <a:pPr eaLnBrk="1" hangingPunct="1"/>
            <a:endParaRPr lang="tr-TR" altLang="tr-TR" smtClean="0"/>
          </a:p>
        </p:txBody>
      </p:sp>
    </p:spTree>
    <p:extLst>
      <p:ext uri="{BB962C8B-B14F-4D97-AF65-F5344CB8AC3E}">
        <p14:creationId xmlns:p14="http://schemas.microsoft.com/office/powerpoint/2010/main" xmlns="" val="29232313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p:cNvSpPr>
            <a:spLocks noGrp="1"/>
          </p:cNvSpPr>
          <p:nvPr>
            <p:ph type="title"/>
          </p:nvPr>
        </p:nvSpPr>
        <p:spPr/>
        <p:txBody>
          <a:bodyPr/>
          <a:lstStyle/>
          <a:p>
            <a:pPr eaLnBrk="1" hangingPunct="1"/>
            <a:r>
              <a:rPr lang="tr-TR" altLang="tr-TR" smtClean="0"/>
              <a:t>Dikkat edin!</a:t>
            </a:r>
          </a:p>
        </p:txBody>
      </p:sp>
      <p:sp>
        <p:nvSpPr>
          <p:cNvPr id="50179" name="2 İçerik Yer Tutucusu"/>
          <p:cNvSpPr>
            <a:spLocks noGrp="1"/>
          </p:cNvSpPr>
          <p:nvPr>
            <p:ph idx="1"/>
          </p:nvPr>
        </p:nvSpPr>
        <p:spPr/>
        <p:txBody>
          <a:bodyPr/>
          <a:lstStyle/>
          <a:p>
            <a:pPr eaLnBrk="1" hangingPunct="1"/>
            <a:r>
              <a:rPr lang="tr-TR" altLang="tr-TR" b="1" dirty="0" smtClean="0"/>
              <a:t>Toksik velilerle görüşme yaptığınızda görüşmeye bir başka kişiyi de katın.</a:t>
            </a:r>
          </a:p>
          <a:p>
            <a:pPr eaLnBrk="1" hangingPunct="1"/>
            <a:endParaRPr lang="tr-TR" altLang="tr-TR" b="1" dirty="0"/>
          </a:p>
          <a:p>
            <a:r>
              <a:rPr lang="tr-TR" altLang="tr-TR" b="1" dirty="0"/>
              <a:t>Veliyi eğitmeye kalkmayın. Onu da sizin kadar uzman biri olarak görün</a:t>
            </a:r>
            <a:r>
              <a:rPr lang="tr-TR" altLang="tr-TR" b="1" dirty="0" smtClean="0"/>
              <a:t>.</a:t>
            </a:r>
          </a:p>
          <a:p>
            <a:endParaRPr lang="tr-TR" altLang="tr-TR" b="1" dirty="0"/>
          </a:p>
          <a:p>
            <a:r>
              <a:rPr lang="tr-TR" altLang="tr-TR" b="1" dirty="0"/>
              <a:t>Olumlu ile başlayın, olumlu ile bitirin. Veliye umut verin.</a:t>
            </a:r>
            <a:endParaRPr lang="tr-TR" altLang="tr-TR" dirty="0"/>
          </a:p>
          <a:p>
            <a:pPr marL="0" indent="0">
              <a:buNone/>
            </a:pPr>
            <a:endParaRPr lang="tr-TR" altLang="tr-TR" dirty="0"/>
          </a:p>
          <a:p>
            <a:pPr marL="0" indent="0" eaLnBrk="1" hangingPunct="1">
              <a:buNone/>
            </a:pPr>
            <a:endParaRPr lang="tr-TR" altLang="tr-TR" dirty="0" smtClean="0"/>
          </a:p>
        </p:txBody>
      </p:sp>
    </p:spTree>
    <p:extLst>
      <p:ext uri="{BB962C8B-B14F-4D97-AF65-F5344CB8AC3E}">
        <p14:creationId xmlns:p14="http://schemas.microsoft.com/office/powerpoint/2010/main" xmlns="" val="400679300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altLang="tr-TR" smtClean="0"/>
              <a:t>Dikkat edin!</a:t>
            </a:r>
          </a:p>
        </p:txBody>
      </p:sp>
      <p:sp>
        <p:nvSpPr>
          <p:cNvPr id="53251" name="Rectangle 3"/>
          <p:cNvSpPr>
            <a:spLocks noGrp="1" noChangeArrowheads="1"/>
          </p:cNvSpPr>
          <p:nvPr>
            <p:ph type="body" idx="1"/>
          </p:nvPr>
        </p:nvSpPr>
        <p:spPr/>
        <p:txBody>
          <a:bodyPr/>
          <a:lstStyle/>
          <a:p>
            <a:pPr eaLnBrk="1" hangingPunct="1"/>
            <a:r>
              <a:rPr lang="tr-TR" altLang="tr-TR" dirty="0" smtClean="0"/>
              <a:t>İşbirliği yaklaşımını benimseyin.</a:t>
            </a:r>
          </a:p>
          <a:p>
            <a:pPr eaLnBrk="1" hangingPunct="1"/>
            <a:r>
              <a:rPr lang="tr-TR" altLang="tr-TR" dirty="0" smtClean="0"/>
              <a:t>Problemi velinin nasıl algıladığını anlamaya çalışın. </a:t>
            </a:r>
          </a:p>
          <a:p>
            <a:pPr eaLnBrk="1" hangingPunct="1"/>
            <a:r>
              <a:rPr lang="tr-TR" altLang="tr-TR" dirty="0" smtClean="0"/>
              <a:t>Velinin bakış açısını yargılamayın.</a:t>
            </a:r>
          </a:p>
          <a:p>
            <a:pPr eaLnBrk="1" hangingPunct="1"/>
            <a:r>
              <a:rPr lang="tr-TR" altLang="tr-TR" dirty="0" smtClean="0"/>
              <a:t>Unutmayın ki veli bazı baskılar altında olabilir.</a:t>
            </a:r>
          </a:p>
        </p:txBody>
      </p:sp>
    </p:spTree>
    <p:extLst>
      <p:ext uri="{BB962C8B-B14F-4D97-AF65-F5344CB8AC3E}">
        <p14:creationId xmlns:p14="http://schemas.microsoft.com/office/powerpoint/2010/main" xmlns="" val="25769007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tr-TR" altLang="tr-TR" smtClean="0"/>
              <a:t>Dikkat edin!</a:t>
            </a:r>
          </a:p>
        </p:txBody>
      </p:sp>
      <p:sp>
        <p:nvSpPr>
          <p:cNvPr id="56323" name="Rectangle 3"/>
          <p:cNvSpPr>
            <a:spLocks noGrp="1" noChangeArrowheads="1"/>
          </p:cNvSpPr>
          <p:nvPr>
            <p:ph type="body" idx="1"/>
          </p:nvPr>
        </p:nvSpPr>
        <p:spPr/>
        <p:txBody>
          <a:bodyPr/>
          <a:lstStyle/>
          <a:p>
            <a:pPr eaLnBrk="1" hangingPunct="1"/>
            <a:r>
              <a:rPr lang="tr-TR" altLang="tr-TR" smtClean="0"/>
              <a:t>Bir müdahale önerirken fazladan bir direnç yaratmamaya gayret edin.</a:t>
            </a:r>
          </a:p>
          <a:p>
            <a:pPr eaLnBrk="1" hangingPunct="1">
              <a:buFont typeface="Wingdings" pitchFamily="2" charset="2"/>
              <a:buNone/>
            </a:pPr>
            <a:r>
              <a:rPr lang="tr-TR" altLang="tr-TR" smtClean="0"/>
              <a:t>ÖRNEĞİN;</a:t>
            </a:r>
          </a:p>
          <a:p>
            <a:pPr eaLnBrk="1" hangingPunct="1">
              <a:buFont typeface="Wingdings" pitchFamily="2" charset="2"/>
              <a:buNone/>
            </a:pPr>
            <a:r>
              <a:rPr lang="tr-TR" altLang="tr-TR" smtClean="0"/>
              <a:t>“ bunu daha önce düşünmüş ya da denemiş olabilirsiniz….”</a:t>
            </a:r>
          </a:p>
          <a:p>
            <a:pPr eaLnBrk="1" hangingPunct="1">
              <a:buFont typeface="Wingdings" pitchFamily="2" charset="2"/>
              <a:buNone/>
            </a:pPr>
            <a:r>
              <a:rPr lang="tr-TR" altLang="tr-TR" smtClean="0"/>
              <a:t>“bunu denemek biraz zorlayıcı olabilir..”</a:t>
            </a:r>
          </a:p>
        </p:txBody>
      </p:sp>
    </p:spTree>
    <p:extLst>
      <p:ext uri="{BB962C8B-B14F-4D97-AF65-F5344CB8AC3E}">
        <p14:creationId xmlns:p14="http://schemas.microsoft.com/office/powerpoint/2010/main" xmlns="" val="26056276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a:xfrm>
            <a:off x="467544" y="256381"/>
            <a:ext cx="8229600" cy="1143000"/>
          </a:xfrm>
        </p:spPr>
        <p:txBody>
          <a:bodyPr/>
          <a:lstStyle/>
          <a:p>
            <a:pPr eaLnBrk="1" hangingPunct="1"/>
            <a:r>
              <a:rPr lang="tr-TR" altLang="tr-TR" smtClean="0"/>
              <a:t>Dikkat edin!</a:t>
            </a:r>
          </a:p>
        </p:txBody>
      </p:sp>
      <p:sp>
        <p:nvSpPr>
          <p:cNvPr id="58371" name="2 İçerik Yer Tutucusu"/>
          <p:cNvSpPr>
            <a:spLocks noGrp="1"/>
          </p:cNvSpPr>
          <p:nvPr>
            <p:ph idx="1"/>
          </p:nvPr>
        </p:nvSpPr>
        <p:spPr>
          <a:xfrm>
            <a:off x="467544" y="1844824"/>
            <a:ext cx="8219256" cy="4281339"/>
          </a:xfrm>
        </p:spPr>
        <p:txBody>
          <a:bodyPr/>
          <a:lstStyle/>
          <a:p>
            <a:pPr eaLnBrk="1" hangingPunct="1"/>
            <a:r>
              <a:rPr lang="tr-TR" altLang="tr-TR" b="1" dirty="0" smtClean="0"/>
              <a:t>Veliden ne beklediğinizi açık bir dille –hatta madde madde belirtin ama bunları emir cümlesi halinde söylemeyin.</a:t>
            </a:r>
          </a:p>
          <a:p>
            <a:pPr eaLnBrk="1" hangingPunct="1"/>
            <a:r>
              <a:rPr lang="tr-TR" altLang="tr-TR" dirty="0" smtClean="0"/>
              <a:t>Onların ne yapabileceğine ilişkin öneri geliştirin. Velinin ne yapabileceğini siz de bilmiyorsanız ….</a:t>
            </a:r>
          </a:p>
          <a:p>
            <a:pPr eaLnBrk="1" hangingPunct="1"/>
            <a:r>
              <a:rPr lang="tr-TR" altLang="tr-TR" dirty="0" smtClean="0"/>
              <a:t>Veliden yapabileceklerini bekleyin.</a:t>
            </a:r>
          </a:p>
          <a:p>
            <a:pPr eaLnBrk="1" hangingPunct="1"/>
            <a:endParaRPr lang="tr-TR" altLang="tr-TR" dirty="0" smtClean="0"/>
          </a:p>
        </p:txBody>
      </p:sp>
      <p:pic>
        <p:nvPicPr>
          <p:cNvPr id="58372" name="Resim 8" descr="C:\My Documents\clipart\Office\Speaker3.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04025" y="0"/>
            <a:ext cx="1512888" cy="165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118658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p:txBody>
          <a:bodyPr/>
          <a:lstStyle/>
          <a:p>
            <a:pPr eaLnBrk="1" hangingPunct="1"/>
            <a:r>
              <a:rPr lang="tr-TR" altLang="tr-TR" smtClean="0"/>
              <a:t>Dikkat edin!</a:t>
            </a:r>
          </a:p>
        </p:txBody>
      </p:sp>
      <p:sp>
        <p:nvSpPr>
          <p:cNvPr id="59395" name="2 İçerik Yer Tutucusu"/>
          <p:cNvSpPr>
            <a:spLocks noGrp="1"/>
          </p:cNvSpPr>
          <p:nvPr>
            <p:ph idx="1"/>
          </p:nvPr>
        </p:nvSpPr>
        <p:spPr>
          <a:xfrm>
            <a:off x="566738" y="1773238"/>
            <a:ext cx="8001000" cy="2087562"/>
          </a:xfrm>
        </p:spPr>
        <p:txBody>
          <a:bodyPr/>
          <a:lstStyle/>
          <a:p>
            <a:pPr eaLnBrk="1" hangingPunct="1"/>
            <a:r>
              <a:rPr lang="tr-TR" altLang="tr-TR" smtClean="0"/>
              <a:t>Cevaplamakta zorlandığınız bir soru varsa cevaplamayın. “Bu durumu biraz araştırmam gerek” deyin.</a:t>
            </a:r>
          </a:p>
          <a:p>
            <a:pPr eaLnBrk="1" hangingPunct="1"/>
            <a:endParaRPr lang="tr-TR" altLang="tr-TR" smtClean="0"/>
          </a:p>
        </p:txBody>
      </p:sp>
      <p:pic>
        <p:nvPicPr>
          <p:cNvPr id="59396" name="Resim 2" descr="C:\WINDOWS\Application Data\Microsoft\Media Catalog\Downloaded Clips\cl1f\j0078622.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25" y="3235325"/>
            <a:ext cx="1295400" cy="278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433613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tr-TR" altLang="tr-TR" smtClean="0"/>
              <a:t>“........Yerine”</a:t>
            </a:r>
          </a:p>
        </p:txBody>
      </p:sp>
      <p:sp>
        <p:nvSpPr>
          <p:cNvPr id="61443" name="Rectangle 3"/>
          <p:cNvSpPr>
            <a:spLocks noGrp="1" noChangeArrowheads="1"/>
          </p:cNvSpPr>
          <p:nvPr>
            <p:ph type="body" idx="1"/>
          </p:nvPr>
        </p:nvSpPr>
        <p:spPr/>
        <p:txBody>
          <a:bodyPr/>
          <a:lstStyle/>
          <a:p>
            <a:pPr eaLnBrk="1" hangingPunct="1"/>
            <a:r>
              <a:rPr lang="tr-TR" altLang="tr-TR" smtClean="0"/>
              <a:t>Problem davranışa olumlu yedek veya alternatif</a:t>
            </a:r>
            <a:endParaRPr lang="en-US" altLang="tr-TR" smtClean="0"/>
          </a:p>
          <a:p>
            <a:pPr eaLnBrk="1" hangingPunct="1"/>
            <a:r>
              <a:rPr lang="tr-TR" altLang="tr-TR" smtClean="0"/>
              <a:t>“..... yerine ne yapabilirdiniz?”</a:t>
            </a:r>
            <a:endParaRPr lang="en-US" altLang="tr-TR" smtClean="0"/>
          </a:p>
          <a:p>
            <a:pPr eaLnBrk="1" hangingPunct="1"/>
            <a:r>
              <a:rPr lang="tr-TR" altLang="tr-TR" smtClean="0"/>
              <a:t>Farklı yollarda düşünülebileceğinin, hissedilebileceğinin ve davranılabileceğinin olasılığının tanıtılması</a:t>
            </a:r>
            <a:endParaRPr lang="en-US" altLang="tr-TR" smtClean="0"/>
          </a:p>
          <a:p>
            <a:pPr eaLnBrk="1" hangingPunct="1">
              <a:buFont typeface="Wingdings" pitchFamily="2" charset="2"/>
              <a:buNone/>
            </a:pPr>
            <a:endParaRPr lang="tr-TR" altLang="tr-TR" smtClean="0"/>
          </a:p>
        </p:txBody>
      </p:sp>
    </p:spTree>
    <p:extLst>
      <p:ext uri="{BB962C8B-B14F-4D97-AF65-F5344CB8AC3E}">
        <p14:creationId xmlns:p14="http://schemas.microsoft.com/office/powerpoint/2010/main" xmlns="" val="142521852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tr-TR" altLang="tr-TR" smtClean="0"/>
              <a:t>Unutmayın!</a:t>
            </a:r>
          </a:p>
        </p:txBody>
      </p:sp>
      <p:sp>
        <p:nvSpPr>
          <p:cNvPr id="62467"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altLang="tr-TR" sz="2100" b="1" smtClean="0"/>
              <a:t>Aksi ispatlanmadıkça, bütün çocukların;</a:t>
            </a:r>
          </a:p>
          <a:p>
            <a:pPr eaLnBrk="1" hangingPunct="1">
              <a:lnSpc>
                <a:spcPct val="90000"/>
              </a:lnSpc>
              <a:buFont typeface="Wingdings" pitchFamily="2" charset="2"/>
              <a:buNone/>
            </a:pPr>
            <a:endParaRPr lang="fr-FR" altLang="tr-TR" sz="2100" b="1" smtClean="0"/>
          </a:p>
          <a:p>
            <a:pPr eaLnBrk="1" hangingPunct="1">
              <a:lnSpc>
                <a:spcPct val="90000"/>
              </a:lnSpc>
            </a:pPr>
            <a:r>
              <a:rPr lang="fr-FR" altLang="tr-TR" sz="2100" b="1" smtClean="0"/>
              <a:t>Anne babalarının kendileri ile gurur duymalarını</a:t>
            </a:r>
          </a:p>
          <a:p>
            <a:pPr eaLnBrk="1" hangingPunct="1">
              <a:lnSpc>
                <a:spcPct val="90000"/>
              </a:lnSpc>
            </a:pPr>
            <a:r>
              <a:rPr lang="fr-FR" altLang="tr-TR" sz="2100" b="1" smtClean="0"/>
              <a:t>Anne babaları ve yaşamlarındaki önemli yatişkinleri hoşnut etmeyi </a:t>
            </a:r>
          </a:p>
          <a:p>
            <a:pPr eaLnBrk="1" hangingPunct="1">
              <a:lnSpc>
                <a:spcPct val="90000"/>
              </a:lnSpc>
            </a:pPr>
            <a:r>
              <a:rPr lang="fr-FR" altLang="tr-TR" sz="2100" b="1" smtClean="0"/>
              <a:t>Içinde bulundukları sosyal gurup tarafından </a:t>
            </a:r>
            <a:r>
              <a:rPr lang="tr-TR" altLang="tr-TR" sz="2100" b="1" smtClean="0"/>
              <a:t>k</a:t>
            </a:r>
            <a:r>
              <a:rPr lang="fr-FR" altLang="tr-TR" sz="2100" b="1" smtClean="0"/>
              <a:t>abul edilmeyi</a:t>
            </a:r>
            <a:endParaRPr lang="tr-TR" altLang="tr-TR" sz="2100" b="1" smtClean="0"/>
          </a:p>
          <a:p>
            <a:pPr eaLnBrk="1" hangingPunct="1">
              <a:lnSpc>
                <a:spcPct val="90000"/>
              </a:lnSpc>
            </a:pPr>
            <a:r>
              <a:rPr lang="fr-FR" altLang="tr-TR" sz="2100" b="1" smtClean="0"/>
              <a:t>Diğerleri ile sosyal etkinlikler içinde bulunmayı</a:t>
            </a:r>
            <a:endParaRPr lang="en-US" altLang="tr-TR" sz="2100" b="1" smtClean="0"/>
          </a:p>
          <a:p>
            <a:pPr eaLnBrk="1" hangingPunct="1">
              <a:lnSpc>
                <a:spcPct val="90000"/>
              </a:lnSpc>
            </a:pPr>
            <a:r>
              <a:rPr lang="en-US" altLang="tr-TR" sz="2100" b="1" smtClean="0"/>
              <a:t>Yeni şeyler öğrenmeyi</a:t>
            </a:r>
          </a:p>
          <a:p>
            <a:pPr eaLnBrk="1" hangingPunct="1">
              <a:lnSpc>
                <a:spcPct val="90000"/>
              </a:lnSpc>
            </a:pPr>
            <a:r>
              <a:rPr lang="en-US" altLang="tr-TR" sz="2100" b="1" smtClean="0"/>
              <a:t>Kendi düşüncelerini ve şeçimlerini dile getirmeyi</a:t>
            </a:r>
          </a:p>
          <a:p>
            <a:pPr eaLnBrk="1" hangingPunct="1">
              <a:lnSpc>
                <a:spcPct val="90000"/>
              </a:lnSpc>
            </a:pPr>
            <a:r>
              <a:rPr lang="en-US" altLang="tr-TR" sz="2100" b="1" smtClean="0"/>
              <a:t>Fırsat verilirse kendi tercihlerini yapmayı</a:t>
            </a:r>
          </a:p>
          <a:p>
            <a:pPr eaLnBrk="1" hangingPunct="1">
              <a:lnSpc>
                <a:spcPct val="90000"/>
              </a:lnSpc>
              <a:buFont typeface="Wingdings" pitchFamily="2" charset="2"/>
              <a:buNone/>
            </a:pPr>
            <a:r>
              <a:rPr lang="tr-TR" altLang="tr-TR" sz="2100" b="1" smtClean="0"/>
              <a:t>				</a:t>
            </a:r>
            <a:r>
              <a:rPr lang="en-US" altLang="tr-TR" sz="2100" b="1" smtClean="0"/>
              <a:t>istediklerini varsaymalıyız.</a:t>
            </a:r>
            <a:endParaRPr lang="tr-TR" altLang="tr-TR" sz="2100" b="1" smtClean="0"/>
          </a:p>
          <a:p>
            <a:pPr eaLnBrk="1" hangingPunct="1">
              <a:lnSpc>
                <a:spcPct val="90000"/>
              </a:lnSpc>
              <a:buFont typeface="Wingdings" pitchFamily="2" charset="2"/>
              <a:buNone/>
            </a:pPr>
            <a:endParaRPr lang="tr-TR" altLang="tr-TR" sz="2100" b="1" smtClean="0"/>
          </a:p>
          <a:p>
            <a:pPr eaLnBrk="1" hangingPunct="1">
              <a:lnSpc>
                <a:spcPct val="90000"/>
              </a:lnSpc>
            </a:pPr>
            <a:endParaRPr lang="tr-TR" altLang="tr-TR" sz="2100" smtClean="0"/>
          </a:p>
        </p:txBody>
      </p:sp>
    </p:spTree>
    <p:extLst>
      <p:ext uri="{BB962C8B-B14F-4D97-AF65-F5344CB8AC3E}">
        <p14:creationId xmlns:p14="http://schemas.microsoft.com/office/powerpoint/2010/main" xmlns="" val="536434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39750" y="1124744"/>
            <a:ext cx="8229600" cy="1578769"/>
          </a:xfrm>
        </p:spPr>
        <p:txBody>
          <a:bodyPr/>
          <a:lstStyle/>
          <a:p>
            <a:pPr>
              <a:buClr>
                <a:srgbClr val="CC3300"/>
              </a:buClr>
              <a:buFont typeface="Wingdings" pitchFamily="2" charset="2"/>
              <a:buChar char="q"/>
            </a:pPr>
            <a:r>
              <a:rPr lang="tr-TR" sz="2900" dirty="0" smtClean="0"/>
              <a:t> </a:t>
            </a:r>
            <a:r>
              <a:rPr lang="tr-TR" sz="3600" b="1" dirty="0" smtClean="0"/>
              <a:t>PEKİ AÇIK ALANIMIZIN GENİŞ</a:t>
            </a:r>
            <a:br>
              <a:rPr lang="tr-TR" sz="3600" b="1" dirty="0" smtClean="0"/>
            </a:br>
            <a:r>
              <a:rPr lang="tr-TR" sz="3600" b="1" dirty="0" smtClean="0"/>
              <a:t>    OLMASI   NE DEMEK ?</a:t>
            </a:r>
            <a:endParaRPr lang="tr-TR" sz="3600" b="1" dirty="0"/>
          </a:p>
        </p:txBody>
      </p:sp>
      <p:sp>
        <p:nvSpPr>
          <p:cNvPr id="220163" name="Rectangle 3"/>
          <p:cNvSpPr>
            <a:spLocks noGrp="1" noChangeArrowheads="1"/>
          </p:cNvSpPr>
          <p:nvPr>
            <p:ph type="body" idx="1"/>
          </p:nvPr>
        </p:nvSpPr>
        <p:spPr>
          <a:xfrm>
            <a:off x="457200" y="3141663"/>
            <a:ext cx="8458200" cy="2984500"/>
          </a:xfrm>
        </p:spPr>
        <p:txBody>
          <a:bodyPr>
            <a:normAutofit lnSpcReduction="10000"/>
          </a:bodyPr>
          <a:lstStyle/>
          <a:p>
            <a:pPr>
              <a:lnSpc>
                <a:spcPct val="90000"/>
              </a:lnSpc>
              <a:buClr>
                <a:srgbClr val="CC3300"/>
              </a:buClr>
              <a:buFont typeface="Wingdings" pitchFamily="2" charset="2"/>
              <a:buChar char="q"/>
            </a:pPr>
            <a:r>
              <a:rPr lang="tr-TR" dirty="0"/>
              <a:t> DUYGU VE DÜŞÜNCELERİMİZİ </a:t>
            </a:r>
          </a:p>
          <a:p>
            <a:pPr>
              <a:lnSpc>
                <a:spcPct val="90000"/>
              </a:lnSpc>
              <a:buClr>
                <a:srgbClr val="CC3300"/>
              </a:buClr>
              <a:buFont typeface="Wingdings" pitchFamily="2" charset="2"/>
              <a:buNone/>
            </a:pPr>
            <a:r>
              <a:rPr lang="tr-TR" dirty="0"/>
              <a:t>     PAYLAŞMAKTIR.</a:t>
            </a:r>
          </a:p>
          <a:p>
            <a:pPr>
              <a:lnSpc>
                <a:spcPct val="90000"/>
              </a:lnSpc>
              <a:buFont typeface="Wingdings" pitchFamily="2" charset="2"/>
              <a:buNone/>
            </a:pPr>
            <a:r>
              <a:rPr lang="tr-TR" dirty="0"/>
              <a:t>	</a:t>
            </a:r>
          </a:p>
          <a:p>
            <a:pPr>
              <a:lnSpc>
                <a:spcPct val="90000"/>
              </a:lnSpc>
              <a:buClr>
                <a:srgbClr val="CC3300"/>
              </a:buClr>
              <a:buFont typeface="Wingdings" pitchFamily="2" charset="2"/>
              <a:buChar char="q"/>
            </a:pPr>
            <a:r>
              <a:rPr lang="tr-TR" b="1" dirty="0"/>
              <a:t> PEKİ KENDİ DUYGU VE  </a:t>
            </a:r>
          </a:p>
          <a:p>
            <a:pPr>
              <a:lnSpc>
                <a:spcPct val="90000"/>
              </a:lnSpc>
              <a:buClr>
                <a:srgbClr val="CC3300"/>
              </a:buClr>
              <a:buFont typeface="Wingdings" pitchFamily="2" charset="2"/>
              <a:buNone/>
            </a:pPr>
            <a:r>
              <a:rPr lang="tr-TR" b="1" dirty="0"/>
              <a:t>    DÜŞÜNCELERİMİZİ DOĞRU ALGILIYOR</a:t>
            </a:r>
          </a:p>
          <a:p>
            <a:pPr>
              <a:lnSpc>
                <a:spcPct val="90000"/>
              </a:lnSpc>
              <a:buClr>
                <a:srgbClr val="CC3300"/>
              </a:buClr>
              <a:buFont typeface="Wingdings" pitchFamily="2" charset="2"/>
              <a:buNone/>
            </a:pPr>
            <a:r>
              <a:rPr lang="tr-TR" b="1" dirty="0"/>
              <a:t>    MUYUZ?</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9" name="Rectangle 9"/>
          <p:cNvSpPr>
            <a:spLocks noGrp="1" noChangeArrowheads="1"/>
          </p:cNvSpPr>
          <p:nvPr>
            <p:ph type="title"/>
          </p:nvPr>
        </p:nvSpPr>
        <p:spPr/>
        <p:txBody>
          <a:bodyPr>
            <a:normAutofit fontScale="90000"/>
          </a:bodyPr>
          <a:lstStyle/>
          <a:p>
            <a:r>
              <a:rPr lang="tr-TR" sz="3800" b="1">
                <a:solidFill>
                  <a:schemeClr val="hlink"/>
                </a:solidFill>
              </a:rPr>
              <a:t>DUYGU-DÜŞÜNCE-DAVRANIŞ </a:t>
            </a:r>
            <a:br>
              <a:rPr lang="tr-TR" sz="3800" b="1">
                <a:solidFill>
                  <a:schemeClr val="hlink"/>
                </a:solidFill>
              </a:rPr>
            </a:br>
            <a:r>
              <a:rPr lang="tr-TR" sz="3800" b="1"/>
              <a:t>ARASINDAKİ BAĞLANTI</a:t>
            </a:r>
          </a:p>
        </p:txBody>
      </p:sp>
      <p:sp>
        <p:nvSpPr>
          <p:cNvPr id="194563" name="Rectangle 3"/>
          <p:cNvSpPr>
            <a:spLocks noGrp="1" noChangeArrowheads="1"/>
          </p:cNvSpPr>
          <p:nvPr>
            <p:ph type="body" idx="4294967295"/>
          </p:nvPr>
        </p:nvSpPr>
        <p:spPr>
          <a:xfrm>
            <a:off x="1371600" y="1600200"/>
            <a:ext cx="7772400" cy="4530725"/>
          </a:xfrm>
        </p:spPr>
        <p:txBody>
          <a:bodyPr/>
          <a:lstStyle/>
          <a:p>
            <a:endParaRPr lang="tr-TR"/>
          </a:p>
          <a:p>
            <a:pPr>
              <a:buFont typeface="Wingdings" pitchFamily="2" charset="2"/>
              <a:buNone/>
            </a:pPr>
            <a:r>
              <a:rPr lang="tr-TR" b="1"/>
              <a:t>				</a:t>
            </a:r>
            <a:endParaRPr lang="tr-TR" sz="3200" b="1"/>
          </a:p>
        </p:txBody>
      </p:sp>
      <p:sp>
        <p:nvSpPr>
          <p:cNvPr id="194564" name="Line 4"/>
          <p:cNvSpPr>
            <a:spLocks noChangeShapeType="1"/>
          </p:cNvSpPr>
          <p:nvPr/>
        </p:nvSpPr>
        <p:spPr bwMode="auto">
          <a:xfrm>
            <a:off x="4932363" y="3068638"/>
            <a:ext cx="1295400" cy="1800225"/>
          </a:xfrm>
          <a:prstGeom prst="line">
            <a:avLst/>
          </a:prstGeom>
          <a:noFill/>
          <a:ln w="9525">
            <a:solidFill>
              <a:schemeClr val="tx1"/>
            </a:solidFill>
            <a:round/>
            <a:headEnd/>
            <a:tailEnd type="triangle" w="med" len="med"/>
          </a:ln>
          <a:effectLst/>
        </p:spPr>
        <p:txBody>
          <a:bodyPr/>
          <a:lstStyle/>
          <a:p>
            <a:endParaRPr lang="tr-TR"/>
          </a:p>
        </p:txBody>
      </p:sp>
      <p:sp>
        <p:nvSpPr>
          <p:cNvPr id="194565" name="Line 5"/>
          <p:cNvSpPr>
            <a:spLocks noChangeShapeType="1"/>
          </p:cNvSpPr>
          <p:nvPr/>
        </p:nvSpPr>
        <p:spPr bwMode="auto">
          <a:xfrm>
            <a:off x="6516688" y="3933825"/>
            <a:ext cx="0" cy="0"/>
          </a:xfrm>
          <a:prstGeom prst="line">
            <a:avLst/>
          </a:prstGeom>
          <a:noFill/>
          <a:ln w="9525">
            <a:solidFill>
              <a:schemeClr val="tx1"/>
            </a:solidFill>
            <a:round/>
            <a:headEnd/>
            <a:tailEnd type="triangle" w="med" len="med"/>
          </a:ln>
          <a:effectLst/>
        </p:spPr>
        <p:txBody>
          <a:bodyPr/>
          <a:lstStyle/>
          <a:p>
            <a:endParaRPr lang="tr-TR"/>
          </a:p>
        </p:txBody>
      </p:sp>
      <p:sp>
        <p:nvSpPr>
          <p:cNvPr id="194566" name="Line 6"/>
          <p:cNvSpPr>
            <a:spLocks noChangeShapeType="1"/>
          </p:cNvSpPr>
          <p:nvPr/>
        </p:nvSpPr>
        <p:spPr bwMode="auto">
          <a:xfrm flipH="1">
            <a:off x="3419475" y="4868863"/>
            <a:ext cx="2592388" cy="0"/>
          </a:xfrm>
          <a:prstGeom prst="line">
            <a:avLst/>
          </a:prstGeom>
          <a:noFill/>
          <a:ln w="9525">
            <a:solidFill>
              <a:schemeClr val="tx1"/>
            </a:solidFill>
            <a:round/>
            <a:headEnd/>
            <a:tailEnd type="triangle" w="med" len="med"/>
          </a:ln>
          <a:effectLst/>
        </p:spPr>
        <p:txBody>
          <a:bodyPr/>
          <a:lstStyle/>
          <a:p>
            <a:endParaRPr lang="tr-TR"/>
          </a:p>
        </p:txBody>
      </p:sp>
      <p:sp>
        <p:nvSpPr>
          <p:cNvPr id="194567" name="Line 7"/>
          <p:cNvSpPr>
            <a:spLocks noChangeShapeType="1"/>
          </p:cNvSpPr>
          <p:nvPr/>
        </p:nvSpPr>
        <p:spPr bwMode="auto">
          <a:xfrm flipV="1">
            <a:off x="3348038" y="2924175"/>
            <a:ext cx="1368425" cy="1800225"/>
          </a:xfrm>
          <a:prstGeom prst="line">
            <a:avLst/>
          </a:prstGeom>
          <a:noFill/>
          <a:ln w="9525">
            <a:solidFill>
              <a:schemeClr val="tx1"/>
            </a:solidFill>
            <a:round/>
            <a:headEnd/>
            <a:tailEnd type="triangle" w="med" len="med"/>
          </a:ln>
          <a:effectLst/>
        </p:spPr>
        <p:txBody>
          <a:bodyPr/>
          <a:lstStyle/>
          <a:p>
            <a:endParaRPr lang="tr-TR"/>
          </a:p>
        </p:txBody>
      </p:sp>
      <p:sp>
        <p:nvSpPr>
          <p:cNvPr id="194568" name="Text Box 8"/>
          <p:cNvSpPr txBox="1">
            <a:spLocks noChangeArrowheads="1"/>
          </p:cNvSpPr>
          <p:nvPr/>
        </p:nvSpPr>
        <p:spPr bwMode="auto">
          <a:xfrm>
            <a:off x="827088" y="496888"/>
            <a:ext cx="6840537" cy="366712"/>
          </a:xfrm>
          <a:prstGeom prst="rect">
            <a:avLst/>
          </a:prstGeom>
          <a:noFill/>
          <a:ln w="9525">
            <a:noFill/>
            <a:miter lim="800000"/>
            <a:headEnd/>
            <a:tailEnd/>
          </a:ln>
          <a:effectLst/>
        </p:spPr>
        <p:txBody>
          <a:bodyPr>
            <a:spAutoFit/>
          </a:bodyPr>
          <a:lstStyle/>
          <a:p>
            <a:endParaRPr lang="tr-TR"/>
          </a:p>
        </p:txBody>
      </p:sp>
      <p:pic>
        <p:nvPicPr>
          <p:cNvPr id="194570" name="Picture 10"/>
          <p:cNvPicPr>
            <a:picLocks noGrp="1" noChangeAspect="1" noChangeArrowheads="1"/>
          </p:cNvPicPr>
          <p:nvPr>
            <p:ph idx="1"/>
          </p:nvPr>
        </p:nvPicPr>
        <p:blipFill>
          <a:blip r:embed="rId2" cstate="print"/>
          <a:srcRect/>
          <a:stretch>
            <a:fillRect/>
          </a:stretch>
        </p:blipFill>
        <p:spPr>
          <a:xfrm>
            <a:off x="1476375" y="1557338"/>
            <a:ext cx="6551613" cy="3960812"/>
          </a:xfrm>
          <a:solidFill>
            <a:srgbClr val="336600"/>
          </a:solid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tr-TR"/>
              <a:t>ÖRNEK</a:t>
            </a:r>
          </a:p>
        </p:txBody>
      </p:sp>
      <p:sp>
        <p:nvSpPr>
          <p:cNvPr id="206854" name="Rectangle 6"/>
          <p:cNvSpPr>
            <a:spLocks noGrp="1" noChangeArrowheads="1"/>
          </p:cNvSpPr>
          <p:nvPr>
            <p:ph type="body" idx="1"/>
          </p:nvPr>
        </p:nvSpPr>
        <p:spPr>
          <a:xfrm>
            <a:off x="323850" y="1600200"/>
            <a:ext cx="9072563" cy="4530725"/>
          </a:xfrm>
        </p:spPr>
        <p:txBody>
          <a:bodyPr/>
          <a:lstStyle/>
          <a:p>
            <a:r>
              <a:rPr lang="tr-TR" sz="2400" b="1" dirty="0"/>
              <a:t>DURUM 	     DÜŞÜNCE        </a:t>
            </a:r>
            <a:r>
              <a:rPr lang="tr-TR" sz="2400" b="1" dirty="0" smtClean="0"/>
              <a:t>	DUYGU        	  </a:t>
            </a:r>
            <a:r>
              <a:rPr lang="tr-TR" sz="2400" b="1" dirty="0"/>
              <a:t>DAVRANIŞ</a:t>
            </a:r>
            <a:endParaRPr lang="tr-TR" sz="2400" dirty="0"/>
          </a:p>
          <a:p>
            <a:endParaRPr lang="tr-TR" sz="1600" dirty="0"/>
          </a:p>
          <a:p>
            <a:r>
              <a:rPr lang="tr-TR" sz="1800" dirty="0"/>
              <a:t>Sınavdayım 	     Hata yapmamalıyım            kaygı 		  Soruları doğru</a:t>
            </a:r>
          </a:p>
          <a:p>
            <a:r>
              <a:rPr lang="tr-TR" sz="1800" dirty="0"/>
              <a:t>                               Eğer düşük not alırsam 	sıkıntı		 dürüst okumadan </a:t>
            </a:r>
          </a:p>
          <a:p>
            <a:r>
              <a:rPr lang="tr-TR" sz="1800" dirty="0"/>
              <a:t>                               bu sonum olur.		umutsuzluk               cevaplamaya çalışmak</a:t>
            </a:r>
          </a:p>
          <a:p>
            <a:r>
              <a:rPr lang="tr-TR" sz="1800" dirty="0"/>
              <a:t>                               Asla düzeltemem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tr-TR"/>
              <a:t>ÖRNEK</a:t>
            </a:r>
          </a:p>
        </p:txBody>
      </p:sp>
      <p:sp>
        <p:nvSpPr>
          <p:cNvPr id="207876" name="Rectangle 4"/>
          <p:cNvSpPr>
            <a:spLocks noGrp="1" noChangeArrowheads="1"/>
          </p:cNvSpPr>
          <p:nvPr>
            <p:ph type="body" idx="1"/>
          </p:nvPr>
        </p:nvSpPr>
        <p:spPr>
          <a:xfrm>
            <a:off x="250825" y="1600200"/>
            <a:ext cx="8435975" cy="4530725"/>
          </a:xfrm>
        </p:spPr>
        <p:txBody>
          <a:bodyPr/>
          <a:lstStyle/>
          <a:p>
            <a:r>
              <a:rPr lang="tr-TR" sz="2400" b="1" dirty="0"/>
              <a:t>DURUM 	    DÜŞÜNCE        </a:t>
            </a:r>
            <a:r>
              <a:rPr lang="tr-TR" sz="2400" b="1" dirty="0" smtClean="0"/>
              <a:t>	DUYGU          	DAVRANIŞ</a:t>
            </a:r>
            <a:endParaRPr lang="tr-TR" sz="2400" dirty="0"/>
          </a:p>
          <a:p>
            <a:endParaRPr lang="tr-TR" sz="1600" dirty="0"/>
          </a:p>
          <a:p>
            <a:r>
              <a:rPr lang="tr-TR" sz="1600" dirty="0"/>
              <a:t>Sınavdayım           Şu anda kaygılıyım,         </a:t>
            </a:r>
            <a:r>
              <a:rPr lang="tr-TR" sz="1600" dirty="0" smtClean="0"/>
              <a:t> 	 </a:t>
            </a:r>
            <a:r>
              <a:rPr lang="tr-TR" sz="1600" dirty="0"/>
              <a:t>rahatlama	     </a:t>
            </a:r>
            <a:r>
              <a:rPr lang="tr-TR" sz="1600" dirty="0" smtClean="0"/>
              <a:t>	  Soruları </a:t>
            </a:r>
            <a:r>
              <a:rPr lang="tr-TR" sz="1600" dirty="0"/>
              <a:t>daha </a:t>
            </a:r>
            <a:r>
              <a:rPr lang="tr-TR" sz="1600" dirty="0" smtClean="0"/>
              <a:t>dikkatli </a:t>
            </a:r>
          </a:p>
          <a:p>
            <a:r>
              <a:rPr lang="tr-TR" sz="1600" dirty="0" smtClean="0"/>
              <a:t>		    bu yüzden böyle düşünüyorum                  		 okuyup, cevaplamaya </a:t>
            </a:r>
          </a:p>
          <a:p>
            <a:r>
              <a:rPr lang="tr-TR" sz="1600" dirty="0"/>
              <a:t>	                    Kaygı benim doğal bir duygum.                </a:t>
            </a:r>
            <a:r>
              <a:rPr lang="tr-TR" sz="1600" dirty="0" smtClean="0"/>
              <a:t>		   </a:t>
            </a:r>
            <a:r>
              <a:rPr lang="tr-TR" sz="1600" dirty="0"/>
              <a:t>çalışmak.</a:t>
            </a:r>
          </a:p>
          <a:p>
            <a:r>
              <a:rPr lang="tr-TR" sz="1600" dirty="0"/>
              <a:t>		    Yaptığım şeyi önemsediğimi</a:t>
            </a:r>
          </a:p>
          <a:p>
            <a:r>
              <a:rPr lang="tr-TR" sz="1600" dirty="0"/>
              <a:t>		    gösterir. Hata yapmam hiçbir şey </a:t>
            </a:r>
          </a:p>
          <a:p>
            <a:r>
              <a:rPr lang="tr-TR" sz="1600" dirty="0"/>
              <a:t>                              yapamayacağım anlamına gelmez</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4 Slayt Numarası Yer Tutucusu"/>
          <p:cNvSpPr>
            <a:spLocks noGrp="1"/>
          </p:cNvSpPr>
          <p:nvPr>
            <p:ph type="sldNum" sz="quarter" idx="12"/>
          </p:nvPr>
        </p:nvSpPr>
        <p:spPr/>
        <p:txBody>
          <a:bodyPr/>
          <a:lstStyle/>
          <a:p>
            <a:fld id="{AF2969EA-F923-4CD4-97D9-76FCFAD4FF2E}" type="slidenum">
              <a:rPr lang="tr-TR"/>
              <a:pPr/>
              <a:t>18</a:t>
            </a:fld>
            <a:endParaRPr lang="tr-TR"/>
          </a:p>
        </p:txBody>
      </p:sp>
      <p:sp>
        <p:nvSpPr>
          <p:cNvPr id="23554" name="Rectangle 2"/>
          <p:cNvSpPr>
            <a:spLocks noGrp="1" noChangeArrowheads="1"/>
          </p:cNvSpPr>
          <p:nvPr>
            <p:ph type="title"/>
          </p:nvPr>
        </p:nvSpPr>
        <p:spPr>
          <a:noFill/>
          <a:ln/>
        </p:spPr>
        <p:txBody>
          <a:bodyPr lIns="92075" tIns="46038" rIns="92075" bIns="46038" anchor="ctr">
            <a:normAutofit fontScale="90000"/>
          </a:bodyPr>
          <a:lstStyle/>
          <a:p>
            <a:r>
              <a:rPr lang="tr-TR" b="1" u="sng">
                <a:effectLst>
                  <a:outerShdw blurRad="38100" dist="38100" dir="2700000" algn="tl">
                    <a:srgbClr val="C0C0C0"/>
                  </a:outerShdw>
                </a:effectLst>
              </a:rPr>
              <a:t>ETKİLİ BİR İLETİŞİM BECERİSİ;BEN DİLİ</a:t>
            </a:r>
          </a:p>
        </p:txBody>
      </p:sp>
      <p:graphicFrame>
        <p:nvGraphicFramePr>
          <p:cNvPr id="23555" name="Object 3"/>
          <p:cNvGraphicFramePr>
            <a:graphicFrameLocks/>
          </p:cNvGraphicFramePr>
          <p:nvPr/>
        </p:nvGraphicFramePr>
        <p:xfrm>
          <a:off x="147638" y="1524000"/>
          <a:ext cx="4043362" cy="3886200"/>
        </p:xfrm>
        <a:graphic>
          <a:graphicData uri="http://schemas.openxmlformats.org/presentationml/2006/ole">
            <p:oleObj spid="_x0000_s1041" name="Klip" r:id="rId6" imgW="3657600" imgH="2431601" progId="">
              <p:embed/>
            </p:oleObj>
          </a:graphicData>
        </a:graphic>
      </p:graphicFrame>
      <p:sp>
        <p:nvSpPr>
          <p:cNvPr id="23556" name="Rectangle 4"/>
          <p:cNvSpPr>
            <a:spLocks noChangeArrowheads="1"/>
          </p:cNvSpPr>
          <p:nvPr/>
        </p:nvSpPr>
        <p:spPr bwMode="auto">
          <a:xfrm>
            <a:off x="4267200" y="3138488"/>
            <a:ext cx="2493963" cy="579437"/>
          </a:xfrm>
          <a:prstGeom prst="rect">
            <a:avLst/>
          </a:prstGeom>
          <a:noFill/>
          <a:ln w="9525">
            <a:noFill/>
            <a:miter lim="800000"/>
            <a:headEnd/>
            <a:tailEnd/>
          </a:ln>
          <a:effectLst/>
        </p:spPr>
        <p:txBody>
          <a:bodyPr lIns="92075" tIns="46038" rIns="92075" bIns="46038">
            <a:spAutoFit/>
          </a:bodyPr>
          <a:lstStyle/>
          <a:p>
            <a:pPr eaLnBrk="0" hangingPunct="0"/>
            <a:r>
              <a:rPr lang="tr-TR" sz="3200">
                <a:solidFill>
                  <a:schemeClr val="tx2"/>
                </a:solidFill>
                <a:latin typeface="Arial" pitchFamily="34" charset="0"/>
              </a:rPr>
              <a:t>*SEN DİLİ</a:t>
            </a:r>
          </a:p>
        </p:txBody>
      </p:sp>
      <p:sp>
        <p:nvSpPr>
          <p:cNvPr id="23557" name="Rectangle 5"/>
          <p:cNvSpPr>
            <a:spLocks noChangeArrowheads="1"/>
          </p:cNvSpPr>
          <p:nvPr/>
        </p:nvSpPr>
        <p:spPr bwMode="auto">
          <a:xfrm>
            <a:off x="4267200" y="2452688"/>
            <a:ext cx="3429000" cy="579437"/>
          </a:xfrm>
          <a:prstGeom prst="rect">
            <a:avLst/>
          </a:prstGeom>
          <a:noFill/>
          <a:ln w="9525">
            <a:noFill/>
            <a:miter lim="800000"/>
            <a:headEnd/>
            <a:tailEnd/>
          </a:ln>
          <a:effectLst/>
        </p:spPr>
        <p:txBody>
          <a:bodyPr lIns="92075" tIns="46038" rIns="92075" bIns="46038">
            <a:spAutoFit/>
          </a:bodyPr>
          <a:lstStyle/>
          <a:p>
            <a:pPr eaLnBrk="0" hangingPunct="0"/>
            <a:r>
              <a:rPr lang="tr-TR" sz="3200">
                <a:solidFill>
                  <a:schemeClr val="tx2"/>
                </a:solidFill>
                <a:latin typeface="Arial" pitchFamily="34" charset="0"/>
              </a:rPr>
              <a:t>*BEN DİLİ</a:t>
            </a:r>
          </a:p>
        </p:txBody>
      </p:sp>
      <p:sp>
        <p:nvSpPr>
          <p:cNvPr id="23558" name="Rectangle 6"/>
          <p:cNvSpPr>
            <a:spLocks noChangeArrowheads="1"/>
          </p:cNvSpPr>
          <p:nvPr/>
        </p:nvSpPr>
        <p:spPr bwMode="auto">
          <a:xfrm>
            <a:off x="4267200" y="3886200"/>
            <a:ext cx="4875213" cy="519113"/>
          </a:xfrm>
          <a:prstGeom prst="rect">
            <a:avLst/>
          </a:prstGeom>
          <a:noFill/>
          <a:ln w="9525">
            <a:noFill/>
            <a:miter lim="800000"/>
            <a:headEnd/>
            <a:tailEnd/>
          </a:ln>
          <a:effectLst/>
        </p:spPr>
        <p:txBody>
          <a:bodyPr lIns="92075" tIns="46038" rIns="92075" bIns="46038">
            <a:spAutoFit/>
          </a:bodyPr>
          <a:lstStyle/>
          <a:p>
            <a:pPr eaLnBrk="0" hangingPunct="0"/>
            <a:r>
              <a:rPr lang="tr-TR" sz="2800">
                <a:solidFill>
                  <a:schemeClr val="tx2"/>
                </a:solidFill>
                <a:latin typeface="Arial" pitchFamily="34" charset="0"/>
              </a:rPr>
              <a:t>*BEN DİLİNİN YARARLARI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iterate type="wd">
                                    <p:tmPct val="100000"/>
                                  </p:iterate>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arn(outHorizontal)">
                                      <p:cBhvr>
                                        <p:cTn id="7" dur="300"/>
                                        <p:tgtEl>
                                          <p:spTgt spid="23554">
                                            <p:txEl>
                                              <p:pRg st="0" end="0"/>
                                            </p:txEl>
                                          </p:spTgt>
                                        </p:tgtEl>
                                      </p:cBhvr>
                                    </p:animEffect>
                                  </p:childTnLst>
                                  <p:subTnLst>
                                    <p:animClr clrSpc="rgb" dir="cw">
                                      <p:cBhvr override="childStyle">
                                        <p:cTn dur="1" fill="hold" display="0" masterRel="nextClick" afterEffect="1"/>
                                        <p:tgtEl>
                                          <p:spTgt spid="23554">
                                            <p:txEl>
                                              <p:pRg st="0" end="0"/>
                                            </p:txEl>
                                          </p:spTgt>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3" name="Fren"/>
                                        </p:tgtEl>
                                      </p:cMediaNode>
                                    </p:audio>
                                  </p:subTnLst>
                                </p:cTn>
                              </p:par>
                            </p:childTnLst>
                          </p:cTn>
                        </p:par>
                        <p:par>
                          <p:cTn id="8" fill="hold">
                            <p:stCondLst>
                              <p:cond delay="1500"/>
                            </p:stCondLst>
                            <p:childTnLst>
                              <p:par>
                                <p:cTn id="9" presetID="2" presetClass="entr" presetSubtype="6"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 calcmode="lin" valueType="num">
                                      <p:cBhvr additive="base">
                                        <p:cTn id="11" dur="500" fill="hold"/>
                                        <p:tgtEl>
                                          <p:spTgt spid="23555"/>
                                        </p:tgtEl>
                                        <p:attrNameLst>
                                          <p:attrName>ppt_x</p:attrName>
                                        </p:attrNameLst>
                                      </p:cBhvr>
                                      <p:tavLst>
                                        <p:tav tm="0">
                                          <p:val>
                                            <p:strVal val="1+#ppt_w/2"/>
                                          </p:val>
                                        </p:tav>
                                        <p:tav tm="100000">
                                          <p:val>
                                            <p:strVal val="#ppt_x"/>
                                          </p:val>
                                        </p:tav>
                                      </p:tavLst>
                                    </p:anim>
                                    <p:anim calcmode="lin" valueType="num">
                                      <p:cBhvr additive="base">
                                        <p:cTn id="12" dur="500" fill="hold"/>
                                        <p:tgtEl>
                                          <p:spTgt spid="235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Islık"/>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556"/>
                                        </p:tgtEl>
                                        <p:attrNameLst>
                                          <p:attrName>style.visibility</p:attrName>
                                        </p:attrNameLst>
                                      </p:cBhvr>
                                      <p:to>
                                        <p:strVal val="visible"/>
                                      </p:to>
                                    </p:set>
                                    <p:anim calcmode="lin" valueType="num">
                                      <p:cBhvr additive="base">
                                        <p:cTn id="17" dur="500" fill="hold"/>
                                        <p:tgtEl>
                                          <p:spTgt spid="23556"/>
                                        </p:tgtEl>
                                        <p:attrNameLst>
                                          <p:attrName>ppt_x</p:attrName>
                                        </p:attrNameLst>
                                      </p:cBhvr>
                                      <p:tavLst>
                                        <p:tav tm="0">
                                          <p:val>
                                            <p:strVal val="#ppt_x"/>
                                          </p:val>
                                        </p:tav>
                                        <p:tav tm="100000">
                                          <p:val>
                                            <p:strVal val="#ppt_x"/>
                                          </p:val>
                                        </p:tav>
                                      </p:tavLst>
                                    </p:anim>
                                    <p:anim calcmode="lin" valueType="num">
                                      <p:cBhvr additive="base">
                                        <p:cTn id="18" dur="500" fill="hold"/>
                                        <p:tgtEl>
                                          <p:spTgt spid="2355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6"/>
                                        </p:tgtEl>
                                        <p:attrNameLst>
                                          <p:attrName>ppt_c</p:attrName>
                                        </p:attrNameLst>
                                      </p:cBhvr>
                                      <p:to>
                                        <a:schemeClr val="hlink"/>
                                      </p:to>
                                    </p:animClr>
                                    <p:audio>
                                      <p:cMediaNode>
                                        <p:cTn display="0" masterRel="sameClick">
                                          <p:stCondLst>
                                            <p:cond evt="begin" delay="0">
                                              <p:tn val="15"/>
                                            </p:cond>
                                          </p:stCondLst>
                                          <p:endCondLst>
                                            <p:cond evt="onStopAudio" delay="0">
                                              <p:tgtEl>
                                                <p:sldTgt/>
                                              </p:tgtEl>
                                            </p:cond>
                                          </p:endCondLst>
                                        </p:cTn>
                                        <p:tgtEl>
                                          <p:sndTgt r:embed="rId5" name="Daktilo"/>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3557"/>
                                        </p:tgtEl>
                                        <p:attrNameLst>
                                          <p:attrName>style.visibility</p:attrName>
                                        </p:attrNameLst>
                                      </p:cBhvr>
                                      <p:to>
                                        <p:strVal val="visible"/>
                                      </p:to>
                                    </p:set>
                                    <p:anim calcmode="lin" valueType="num">
                                      <p:cBhvr additive="base">
                                        <p:cTn id="23" dur="500" fill="hold"/>
                                        <p:tgtEl>
                                          <p:spTgt spid="23557"/>
                                        </p:tgtEl>
                                        <p:attrNameLst>
                                          <p:attrName>ppt_x</p:attrName>
                                        </p:attrNameLst>
                                      </p:cBhvr>
                                      <p:tavLst>
                                        <p:tav tm="0">
                                          <p:val>
                                            <p:strVal val="#ppt_x"/>
                                          </p:val>
                                        </p:tav>
                                        <p:tav tm="100000">
                                          <p:val>
                                            <p:strVal val="#ppt_x"/>
                                          </p:val>
                                        </p:tav>
                                      </p:tavLst>
                                    </p:anim>
                                    <p:anim calcmode="lin" valueType="num">
                                      <p:cBhvr additive="base">
                                        <p:cTn id="24" dur="500" fill="hold"/>
                                        <p:tgtEl>
                                          <p:spTgt spid="2355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7"/>
                                        </p:tgtEl>
                                        <p:attrNameLst>
                                          <p:attrName>ppt_c</p:attrName>
                                        </p:attrNameLst>
                                      </p:cBhvr>
                                      <p:to>
                                        <a:schemeClr val="hlink"/>
                                      </p:to>
                                    </p:animClr>
                                    <p:audio>
                                      <p:cMediaNode>
                                        <p:cTn display="0" masterRel="sameClick">
                                          <p:stCondLst>
                                            <p:cond evt="begin" delay="0">
                                              <p:tn val="21"/>
                                            </p:cond>
                                          </p:stCondLst>
                                          <p:endCondLst>
                                            <p:cond evt="onStopAudio" delay="0">
                                              <p:tgtEl>
                                                <p:sldTgt/>
                                              </p:tgtEl>
                                            </p:cond>
                                          </p:endCondLst>
                                        </p:cTn>
                                        <p:tgtEl>
                                          <p:sndTgt r:embed="rId5" name="Daktilo"/>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558"/>
                                        </p:tgtEl>
                                        <p:attrNameLst>
                                          <p:attrName>style.visibility</p:attrName>
                                        </p:attrNameLst>
                                      </p:cBhvr>
                                      <p:to>
                                        <p:strVal val="visible"/>
                                      </p:to>
                                    </p:set>
                                    <p:anim calcmode="lin" valueType="num">
                                      <p:cBhvr additive="base">
                                        <p:cTn id="29" dur="500" fill="hold"/>
                                        <p:tgtEl>
                                          <p:spTgt spid="23558"/>
                                        </p:tgtEl>
                                        <p:attrNameLst>
                                          <p:attrName>ppt_x</p:attrName>
                                        </p:attrNameLst>
                                      </p:cBhvr>
                                      <p:tavLst>
                                        <p:tav tm="0">
                                          <p:val>
                                            <p:strVal val="#ppt_x"/>
                                          </p:val>
                                        </p:tav>
                                        <p:tav tm="100000">
                                          <p:val>
                                            <p:strVal val="#ppt_x"/>
                                          </p:val>
                                        </p:tav>
                                      </p:tavLst>
                                    </p:anim>
                                    <p:anim calcmode="lin" valueType="num">
                                      <p:cBhvr additive="base">
                                        <p:cTn id="30" dur="500" fill="hold"/>
                                        <p:tgtEl>
                                          <p:spTgt spid="2355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3558"/>
                                        </p:tgtEl>
                                        <p:attrNameLst>
                                          <p:attrName>ppt_c</p:attrName>
                                        </p:attrNameLst>
                                      </p:cBhvr>
                                      <p:to>
                                        <a:schemeClr val="hlink"/>
                                      </p:to>
                                    </p:animClr>
                                    <p:audio>
                                      <p:cMediaNode>
                                        <p:cTn display="0" masterRel="sameClick">
                                          <p:stCondLst>
                                            <p:cond evt="begin" delay="0">
                                              <p:tn val="27"/>
                                            </p:cond>
                                          </p:stCondLst>
                                          <p:endCondLst>
                                            <p:cond evt="onStopAudio" delay="0">
                                              <p:tgtEl>
                                                <p:sldTgt/>
                                              </p:tgtEl>
                                            </p:cond>
                                          </p:endCondLst>
                                        </p:cTn>
                                        <p:tgtEl>
                                          <p:sndTgt r:embed="rId5" name="Daktilo"/>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autoUpdateAnimBg="0"/>
      <p:bldP spid="23556" grpId="0" autoUpdateAnimBg="0"/>
      <p:bldP spid="23557" grpId="0" autoUpdateAnimBg="0"/>
      <p:bldP spid="2355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Slayt Numarası Yer Tutucusu"/>
          <p:cNvSpPr>
            <a:spLocks noGrp="1"/>
          </p:cNvSpPr>
          <p:nvPr>
            <p:ph type="sldNum" sz="quarter" idx="12"/>
          </p:nvPr>
        </p:nvSpPr>
        <p:spPr/>
        <p:txBody>
          <a:bodyPr/>
          <a:lstStyle/>
          <a:p>
            <a:fld id="{B24348FE-CC3A-4863-A955-12044A7A0C17}" type="slidenum">
              <a:rPr lang="tr-TR"/>
              <a:pPr/>
              <a:t>19</a:t>
            </a:fld>
            <a:endParaRPr lang="tr-TR"/>
          </a:p>
        </p:txBody>
      </p:sp>
      <p:sp>
        <p:nvSpPr>
          <p:cNvPr id="96258" name="Rectangle 2"/>
          <p:cNvSpPr>
            <a:spLocks noChangeArrowheads="1"/>
          </p:cNvSpPr>
          <p:nvPr/>
        </p:nvSpPr>
        <p:spPr bwMode="auto">
          <a:xfrm>
            <a:off x="1835150" y="549275"/>
            <a:ext cx="5040313" cy="574675"/>
          </a:xfrm>
          <a:prstGeom prst="rect">
            <a:avLst/>
          </a:prstGeom>
          <a:noFill/>
          <a:ln w="9525">
            <a:noFill/>
            <a:miter lim="800000"/>
            <a:headEnd/>
            <a:tailEnd/>
          </a:ln>
          <a:effectLst/>
        </p:spPr>
        <p:txBody>
          <a:bodyPr wrap="none" anchor="ctr"/>
          <a:lstStyle/>
          <a:p>
            <a:pPr algn="ctr"/>
            <a:r>
              <a:rPr lang="tr-TR" sz="3600" b="1" u="sng">
                <a:solidFill>
                  <a:srgbClr val="FF0000"/>
                </a:solidFill>
                <a:latin typeface="Arial" pitchFamily="34" charset="0"/>
              </a:rPr>
              <a:t>KENDİNİ İFADE ETME(BEN DİLİ)</a:t>
            </a:r>
            <a:endParaRPr lang="en-US" sz="3600" b="1" u="sng">
              <a:solidFill>
                <a:srgbClr val="FF0000"/>
              </a:solidFill>
              <a:latin typeface="Arial" pitchFamily="34" charset="0"/>
            </a:endParaRPr>
          </a:p>
        </p:txBody>
      </p:sp>
      <p:sp>
        <p:nvSpPr>
          <p:cNvPr id="96259" name="Line 3"/>
          <p:cNvSpPr>
            <a:spLocks noChangeShapeType="1"/>
          </p:cNvSpPr>
          <p:nvPr/>
        </p:nvSpPr>
        <p:spPr bwMode="auto">
          <a:xfrm flipH="1">
            <a:off x="1979613" y="1557338"/>
            <a:ext cx="1443037" cy="792162"/>
          </a:xfrm>
          <a:prstGeom prst="line">
            <a:avLst/>
          </a:prstGeom>
          <a:noFill/>
          <a:ln w="76200" cmpd="tri">
            <a:solidFill>
              <a:srgbClr val="FF0000"/>
            </a:solidFill>
            <a:round/>
            <a:headEnd type="oval" w="med" len="med"/>
            <a:tailEnd type="triangle" w="med" len="med"/>
          </a:ln>
          <a:effectLst/>
        </p:spPr>
        <p:txBody>
          <a:bodyPr/>
          <a:lstStyle/>
          <a:p>
            <a:endParaRPr lang="tr-TR"/>
          </a:p>
        </p:txBody>
      </p:sp>
      <p:sp>
        <p:nvSpPr>
          <p:cNvPr id="96260" name="Line 4"/>
          <p:cNvSpPr>
            <a:spLocks noChangeShapeType="1"/>
          </p:cNvSpPr>
          <p:nvPr/>
        </p:nvSpPr>
        <p:spPr bwMode="auto">
          <a:xfrm>
            <a:off x="4427538" y="1557338"/>
            <a:ext cx="3175" cy="863600"/>
          </a:xfrm>
          <a:prstGeom prst="line">
            <a:avLst/>
          </a:prstGeom>
          <a:noFill/>
          <a:ln w="76200" cmpd="tri">
            <a:solidFill>
              <a:srgbClr val="FF0000"/>
            </a:solidFill>
            <a:round/>
            <a:headEnd type="oval" w="med" len="med"/>
            <a:tailEnd type="triangle" w="med" len="med"/>
          </a:ln>
          <a:effectLst/>
        </p:spPr>
        <p:txBody>
          <a:bodyPr/>
          <a:lstStyle/>
          <a:p>
            <a:endParaRPr lang="tr-TR"/>
          </a:p>
        </p:txBody>
      </p:sp>
      <p:sp>
        <p:nvSpPr>
          <p:cNvPr id="96261" name="Line 5"/>
          <p:cNvSpPr>
            <a:spLocks noChangeShapeType="1"/>
          </p:cNvSpPr>
          <p:nvPr/>
        </p:nvSpPr>
        <p:spPr bwMode="auto">
          <a:xfrm>
            <a:off x="5576888" y="1557338"/>
            <a:ext cx="1371600" cy="863600"/>
          </a:xfrm>
          <a:prstGeom prst="line">
            <a:avLst/>
          </a:prstGeom>
          <a:noFill/>
          <a:ln w="76200" cmpd="tri">
            <a:solidFill>
              <a:srgbClr val="FF0000"/>
            </a:solidFill>
            <a:round/>
            <a:headEnd type="oval" w="med" len="med"/>
            <a:tailEnd type="triangle" w="med" len="med"/>
          </a:ln>
          <a:effectLst/>
        </p:spPr>
        <p:txBody>
          <a:bodyPr/>
          <a:lstStyle/>
          <a:p>
            <a:endParaRPr lang="tr-TR"/>
          </a:p>
        </p:txBody>
      </p:sp>
      <p:sp>
        <p:nvSpPr>
          <p:cNvPr id="96262" name="Text Box 6"/>
          <p:cNvSpPr txBox="1">
            <a:spLocks noChangeArrowheads="1"/>
          </p:cNvSpPr>
          <p:nvPr/>
        </p:nvSpPr>
        <p:spPr bwMode="auto">
          <a:xfrm>
            <a:off x="6011863" y="3321050"/>
            <a:ext cx="3132137" cy="1920875"/>
          </a:xfrm>
          <a:prstGeom prst="rect">
            <a:avLst/>
          </a:prstGeom>
          <a:noFill/>
          <a:ln w="9525">
            <a:noFill/>
            <a:miter lim="800000"/>
            <a:headEnd/>
            <a:tailEnd/>
          </a:ln>
          <a:effectLst/>
        </p:spPr>
        <p:txBody>
          <a:bodyPr>
            <a:spAutoFit/>
          </a:bodyPr>
          <a:lstStyle/>
          <a:p>
            <a:pPr algn="ctr"/>
            <a:r>
              <a:rPr lang="tr-TR" sz="2000">
                <a:latin typeface="Arial" pitchFamily="34" charset="0"/>
              </a:rPr>
              <a:t>Karşıdaki </a:t>
            </a:r>
          </a:p>
          <a:p>
            <a:pPr algn="ctr"/>
            <a:r>
              <a:rPr lang="tr-TR" sz="2000">
                <a:latin typeface="Arial" pitchFamily="34" charset="0"/>
              </a:rPr>
              <a:t>kişinin davranışı </a:t>
            </a:r>
          </a:p>
          <a:p>
            <a:pPr algn="ctr"/>
            <a:r>
              <a:rPr lang="tr-TR" sz="2000">
                <a:latin typeface="Arial" pitchFamily="34" charset="0"/>
              </a:rPr>
              <a:t>Sonucunda</a:t>
            </a:r>
          </a:p>
          <a:p>
            <a:pPr algn="ctr"/>
            <a:r>
              <a:rPr lang="tr-TR" sz="2000" b="1">
                <a:latin typeface="Arial" pitchFamily="34" charset="0"/>
              </a:rPr>
              <a:t>Hissedilen duygunun </a:t>
            </a:r>
          </a:p>
          <a:p>
            <a:pPr algn="ctr"/>
            <a:r>
              <a:rPr lang="tr-TR" sz="2000" b="1">
                <a:latin typeface="Arial" pitchFamily="34" charset="0"/>
              </a:rPr>
              <a:t>ifade edilmesi</a:t>
            </a:r>
          </a:p>
          <a:p>
            <a:endParaRPr lang="en-US" sz="2000">
              <a:latin typeface="Arial" pitchFamily="34" charset="0"/>
            </a:endParaRPr>
          </a:p>
        </p:txBody>
      </p:sp>
      <p:sp>
        <p:nvSpPr>
          <p:cNvPr id="96263" name="Text Box 7"/>
          <p:cNvSpPr txBox="1">
            <a:spLocks noChangeArrowheads="1"/>
          </p:cNvSpPr>
          <p:nvPr/>
        </p:nvSpPr>
        <p:spPr bwMode="auto">
          <a:xfrm>
            <a:off x="5916613" y="2482850"/>
            <a:ext cx="2592387" cy="900113"/>
          </a:xfrm>
          <a:prstGeom prst="rect">
            <a:avLst/>
          </a:prstGeom>
          <a:noFill/>
          <a:ln w="9525">
            <a:noFill/>
            <a:miter lim="800000"/>
            <a:headEnd/>
            <a:tailEnd/>
          </a:ln>
          <a:effectLst/>
        </p:spPr>
        <p:txBody>
          <a:bodyPr anchor="ctr">
            <a:spAutoFit/>
          </a:bodyPr>
          <a:lstStyle/>
          <a:p>
            <a:pPr algn="ctr"/>
            <a:endParaRPr lang="tr-TR" sz="900" b="1">
              <a:solidFill>
                <a:srgbClr val="99CCFF"/>
              </a:solidFill>
              <a:latin typeface="Times New Roman" pitchFamily="18" charset="0"/>
            </a:endParaRPr>
          </a:p>
          <a:p>
            <a:pPr algn="ctr"/>
            <a:r>
              <a:rPr lang="tr-TR" b="1">
                <a:solidFill>
                  <a:srgbClr val="FF0000"/>
                </a:solidFill>
                <a:latin typeface="Times New Roman" pitchFamily="18" charset="0"/>
              </a:rPr>
              <a:t>DUYGUNUN</a:t>
            </a:r>
          </a:p>
          <a:p>
            <a:pPr algn="ctr"/>
            <a:r>
              <a:rPr lang="tr-TR" b="1">
                <a:solidFill>
                  <a:srgbClr val="FF0000"/>
                </a:solidFill>
                <a:latin typeface="Times New Roman" pitchFamily="18" charset="0"/>
              </a:rPr>
              <a:t>İFADESİ</a:t>
            </a:r>
          </a:p>
          <a:p>
            <a:pPr algn="ctr"/>
            <a:endParaRPr lang="en-US" sz="800" b="1">
              <a:solidFill>
                <a:srgbClr val="FF0000"/>
              </a:solidFill>
              <a:latin typeface="Times New Roman" pitchFamily="18" charset="0"/>
            </a:endParaRPr>
          </a:p>
        </p:txBody>
      </p:sp>
      <p:sp>
        <p:nvSpPr>
          <p:cNvPr id="96264" name="Rectangle 8"/>
          <p:cNvSpPr>
            <a:spLocks noChangeArrowheads="1"/>
          </p:cNvSpPr>
          <p:nvPr/>
        </p:nvSpPr>
        <p:spPr bwMode="auto">
          <a:xfrm>
            <a:off x="3779838" y="2420938"/>
            <a:ext cx="1524000" cy="762000"/>
          </a:xfrm>
          <a:prstGeom prst="rect">
            <a:avLst/>
          </a:prstGeom>
          <a:noFill/>
          <a:ln w="9525">
            <a:solidFill>
              <a:schemeClr val="bg1"/>
            </a:solidFill>
            <a:miter lim="800000"/>
            <a:headEnd/>
            <a:tailEnd/>
          </a:ln>
          <a:effectLst/>
        </p:spPr>
        <p:txBody>
          <a:bodyPr wrap="none" anchor="ctr"/>
          <a:lstStyle/>
          <a:p>
            <a:pPr algn="ctr"/>
            <a:r>
              <a:rPr lang="tr-TR" b="1">
                <a:solidFill>
                  <a:srgbClr val="FF0000"/>
                </a:solidFill>
                <a:latin typeface="Arial" pitchFamily="34" charset="0"/>
              </a:rPr>
              <a:t>SOMUT</a:t>
            </a:r>
          </a:p>
          <a:p>
            <a:pPr algn="ctr"/>
            <a:r>
              <a:rPr lang="tr-TR" b="1">
                <a:solidFill>
                  <a:srgbClr val="FF0000"/>
                </a:solidFill>
                <a:latin typeface="Arial" pitchFamily="34" charset="0"/>
              </a:rPr>
              <a:t>ETKİ</a:t>
            </a:r>
            <a:endParaRPr lang="en-US" b="1">
              <a:solidFill>
                <a:srgbClr val="FF0000"/>
              </a:solidFill>
              <a:latin typeface="Arial" pitchFamily="34" charset="0"/>
            </a:endParaRPr>
          </a:p>
        </p:txBody>
      </p:sp>
      <p:sp>
        <p:nvSpPr>
          <p:cNvPr id="96265" name="Rectangle 9"/>
          <p:cNvSpPr>
            <a:spLocks noChangeArrowheads="1"/>
          </p:cNvSpPr>
          <p:nvPr/>
        </p:nvSpPr>
        <p:spPr bwMode="auto">
          <a:xfrm>
            <a:off x="2987675" y="3284538"/>
            <a:ext cx="2984500" cy="1920875"/>
          </a:xfrm>
          <a:prstGeom prst="rect">
            <a:avLst/>
          </a:prstGeom>
          <a:noFill/>
          <a:ln w="9525">
            <a:noFill/>
            <a:miter lim="800000"/>
            <a:headEnd/>
            <a:tailEnd/>
          </a:ln>
          <a:effectLst/>
        </p:spPr>
        <p:txBody>
          <a:bodyPr>
            <a:spAutoFit/>
          </a:bodyPr>
          <a:lstStyle/>
          <a:p>
            <a:pPr algn="ctr"/>
            <a:r>
              <a:rPr lang="tr-TR" sz="2000">
                <a:latin typeface="Arial" pitchFamily="34" charset="0"/>
              </a:rPr>
              <a:t>Karşıdaki kişinin yaptığı</a:t>
            </a:r>
          </a:p>
          <a:p>
            <a:pPr algn="ctr"/>
            <a:r>
              <a:rPr lang="tr-TR" sz="2000">
                <a:latin typeface="Arial" pitchFamily="34" charset="0"/>
              </a:rPr>
              <a:t>davranışın sonucunda oluşan duygunun nedeni </a:t>
            </a:r>
            <a:endParaRPr lang="tr-TR" sz="2000" b="1">
              <a:latin typeface="Arial" pitchFamily="34" charset="0"/>
            </a:endParaRPr>
          </a:p>
          <a:p>
            <a:pPr algn="ctr"/>
            <a:r>
              <a:rPr lang="tr-TR" sz="2000" b="1">
                <a:latin typeface="Arial" pitchFamily="34" charset="0"/>
              </a:rPr>
              <a:t>Para, zaman, emek, Sağlık, enerji kaybının</a:t>
            </a:r>
          </a:p>
          <a:p>
            <a:pPr algn="ctr"/>
            <a:r>
              <a:rPr lang="tr-TR" sz="2000" b="1">
                <a:latin typeface="Arial" pitchFamily="34" charset="0"/>
              </a:rPr>
              <a:t>İfade edilmesi</a:t>
            </a:r>
            <a:endParaRPr lang="tr-TR" sz="2000">
              <a:latin typeface="Arial" pitchFamily="34" charset="0"/>
            </a:endParaRPr>
          </a:p>
        </p:txBody>
      </p:sp>
      <p:sp>
        <p:nvSpPr>
          <p:cNvPr id="96266" name="Rectangle 10"/>
          <p:cNvSpPr>
            <a:spLocks noChangeArrowheads="1"/>
          </p:cNvSpPr>
          <p:nvPr/>
        </p:nvSpPr>
        <p:spPr bwMode="auto">
          <a:xfrm>
            <a:off x="971550" y="2349500"/>
            <a:ext cx="1524000" cy="762000"/>
          </a:xfrm>
          <a:prstGeom prst="rect">
            <a:avLst/>
          </a:prstGeom>
          <a:noFill/>
          <a:ln w="9525">
            <a:noFill/>
            <a:miter lim="800000"/>
            <a:headEnd/>
            <a:tailEnd/>
          </a:ln>
          <a:effectLst/>
        </p:spPr>
        <p:txBody>
          <a:bodyPr wrap="none" anchor="ctr"/>
          <a:lstStyle/>
          <a:p>
            <a:pPr algn="ctr"/>
            <a:endParaRPr lang="tr-TR" sz="2000">
              <a:solidFill>
                <a:srgbClr val="99CCFF"/>
              </a:solidFill>
              <a:latin typeface="Times New Roman" pitchFamily="18" charset="0"/>
            </a:endParaRPr>
          </a:p>
          <a:p>
            <a:pPr algn="ctr"/>
            <a:r>
              <a:rPr lang="tr-TR" b="1">
                <a:solidFill>
                  <a:srgbClr val="FF0000"/>
                </a:solidFill>
                <a:latin typeface="Arial" pitchFamily="34" charset="0"/>
              </a:rPr>
              <a:t>DAVRANIŞIN</a:t>
            </a:r>
          </a:p>
          <a:p>
            <a:pPr algn="ctr"/>
            <a:r>
              <a:rPr lang="tr-TR" b="1">
                <a:solidFill>
                  <a:srgbClr val="FF0000"/>
                </a:solidFill>
                <a:latin typeface="Arial" pitchFamily="34" charset="0"/>
              </a:rPr>
              <a:t>TANIMI</a:t>
            </a:r>
          </a:p>
          <a:p>
            <a:pPr algn="ctr"/>
            <a:endParaRPr lang="en-US">
              <a:solidFill>
                <a:srgbClr val="FF0000"/>
              </a:solidFill>
              <a:latin typeface="Arial" pitchFamily="34" charset="0"/>
            </a:endParaRPr>
          </a:p>
        </p:txBody>
      </p:sp>
      <p:sp>
        <p:nvSpPr>
          <p:cNvPr id="96267" name="Rectangle 11"/>
          <p:cNvSpPr>
            <a:spLocks noChangeArrowheads="1"/>
          </p:cNvSpPr>
          <p:nvPr/>
        </p:nvSpPr>
        <p:spPr bwMode="auto">
          <a:xfrm>
            <a:off x="0" y="3275013"/>
            <a:ext cx="2843213" cy="1920875"/>
          </a:xfrm>
          <a:prstGeom prst="rect">
            <a:avLst/>
          </a:prstGeom>
          <a:noFill/>
          <a:ln w="9525">
            <a:noFill/>
            <a:miter lim="800000"/>
            <a:headEnd/>
            <a:tailEnd/>
          </a:ln>
          <a:effectLst/>
        </p:spPr>
        <p:txBody>
          <a:bodyPr>
            <a:spAutoFit/>
          </a:bodyPr>
          <a:lstStyle/>
          <a:p>
            <a:pPr algn="ctr"/>
            <a:r>
              <a:rPr lang="tr-TR" sz="2000">
                <a:latin typeface="Arial" pitchFamily="34" charset="0"/>
              </a:rPr>
              <a:t>Karşıdaki  kişinin üzen, kızdıran, korkutan </a:t>
            </a:r>
          </a:p>
          <a:p>
            <a:pPr algn="ctr"/>
            <a:r>
              <a:rPr lang="tr-TR" sz="2000" b="1">
                <a:latin typeface="Arial" pitchFamily="34" charset="0"/>
              </a:rPr>
              <a:t>Davranışının</a:t>
            </a:r>
          </a:p>
          <a:p>
            <a:pPr algn="ctr"/>
            <a:r>
              <a:rPr lang="tr-TR" sz="2000" b="1">
                <a:latin typeface="Arial" pitchFamily="34" charset="0"/>
              </a:rPr>
              <a:t>yorum katılmadan</a:t>
            </a:r>
          </a:p>
          <a:p>
            <a:pPr algn="ctr"/>
            <a:r>
              <a:rPr lang="tr-TR" sz="2000" b="1">
                <a:latin typeface="Arial" pitchFamily="34" charset="0"/>
              </a:rPr>
              <a:t>Ne ise aynen ifade </a:t>
            </a:r>
          </a:p>
          <a:p>
            <a:pPr algn="ctr"/>
            <a:r>
              <a:rPr lang="tr-TR" sz="2000" b="1">
                <a:latin typeface="Arial" pitchFamily="34" charset="0"/>
              </a:rPr>
              <a:t>edilmesi</a:t>
            </a:r>
            <a:r>
              <a:rPr lang="tr-TR" sz="2000">
                <a:latin typeface="Arial"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96258"/>
                                        </p:tgtEl>
                                        <p:attrNameLst>
                                          <p:attrName>style.visibility</p:attrName>
                                        </p:attrNameLst>
                                      </p:cBhvr>
                                      <p:to>
                                        <p:strVal val="visible"/>
                                      </p:to>
                                    </p:set>
                                    <p:animEffect transition="in" filter="dissolve">
                                      <p:cBhvr>
                                        <p:cTn id="7" dur="500"/>
                                        <p:tgtEl>
                                          <p:spTgt spid="96258"/>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96259"/>
                                        </p:tgtEl>
                                        <p:attrNameLst>
                                          <p:attrName>style.visibility</p:attrName>
                                        </p:attrNameLst>
                                      </p:cBhvr>
                                      <p:to>
                                        <p:strVal val="visible"/>
                                      </p:to>
                                    </p:set>
                                    <p:anim calcmode="lin" valueType="num">
                                      <p:cBhvr>
                                        <p:cTn id="10" dur="500" fill="hold"/>
                                        <p:tgtEl>
                                          <p:spTgt spid="96259"/>
                                        </p:tgtEl>
                                        <p:attrNameLst>
                                          <p:attrName>ppt_w</p:attrName>
                                        </p:attrNameLst>
                                      </p:cBhvr>
                                      <p:tavLst>
                                        <p:tav tm="0">
                                          <p:val>
                                            <p:fltVal val="0"/>
                                          </p:val>
                                        </p:tav>
                                        <p:tav tm="100000">
                                          <p:val>
                                            <p:strVal val="#ppt_w"/>
                                          </p:val>
                                        </p:tav>
                                      </p:tavLst>
                                    </p:anim>
                                    <p:anim calcmode="lin" valueType="num">
                                      <p:cBhvr>
                                        <p:cTn id="11" dur="500" fill="hold"/>
                                        <p:tgtEl>
                                          <p:spTgt spid="96259"/>
                                        </p:tgtEl>
                                        <p:attrNameLst>
                                          <p:attrName>ppt_h</p:attrName>
                                        </p:attrNameLst>
                                      </p:cBhvr>
                                      <p:tavLst>
                                        <p:tav tm="0">
                                          <p:val>
                                            <p:fltVal val="0"/>
                                          </p:val>
                                        </p:tav>
                                        <p:tav tm="100000">
                                          <p:val>
                                            <p:strVal val="#ppt_h"/>
                                          </p:val>
                                        </p:tav>
                                      </p:tavLst>
                                    </p:anim>
                                    <p:animEffect transition="in" filter="fade">
                                      <p:cBhvr>
                                        <p:cTn id="12" dur="500"/>
                                        <p:tgtEl>
                                          <p:spTgt spid="96259"/>
                                        </p:tgtEl>
                                      </p:cBhvr>
                                    </p:animEffect>
                                  </p:childTnLst>
                                </p:cTn>
                              </p:par>
                              <p:par>
                                <p:cTn id="13" presetID="53" presetClass="entr" presetSubtype="0" fill="hold" grpId="0" nodeType="withEffect">
                                  <p:stCondLst>
                                    <p:cond delay="0"/>
                                  </p:stCondLst>
                                  <p:childTnLst>
                                    <p:set>
                                      <p:cBhvr>
                                        <p:cTn id="14" dur="1" fill="hold">
                                          <p:stCondLst>
                                            <p:cond delay="0"/>
                                          </p:stCondLst>
                                        </p:cTn>
                                        <p:tgtEl>
                                          <p:spTgt spid="96260"/>
                                        </p:tgtEl>
                                        <p:attrNameLst>
                                          <p:attrName>style.visibility</p:attrName>
                                        </p:attrNameLst>
                                      </p:cBhvr>
                                      <p:to>
                                        <p:strVal val="visible"/>
                                      </p:to>
                                    </p:set>
                                    <p:anim calcmode="lin" valueType="num">
                                      <p:cBhvr>
                                        <p:cTn id="15" dur="500" fill="hold"/>
                                        <p:tgtEl>
                                          <p:spTgt spid="96260"/>
                                        </p:tgtEl>
                                        <p:attrNameLst>
                                          <p:attrName>ppt_w</p:attrName>
                                        </p:attrNameLst>
                                      </p:cBhvr>
                                      <p:tavLst>
                                        <p:tav tm="0">
                                          <p:val>
                                            <p:fltVal val="0"/>
                                          </p:val>
                                        </p:tav>
                                        <p:tav tm="100000">
                                          <p:val>
                                            <p:strVal val="#ppt_w"/>
                                          </p:val>
                                        </p:tav>
                                      </p:tavLst>
                                    </p:anim>
                                    <p:anim calcmode="lin" valueType="num">
                                      <p:cBhvr>
                                        <p:cTn id="16" dur="500" fill="hold"/>
                                        <p:tgtEl>
                                          <p:spTgt spid="96260"/>
                                        </p:tgtEl>
                                        <p:attrNameLst>
                                          <p:attrName>ppt_h</p:attrName>
                                        </p:attrNameLst>
                                      </p:cBhvr>
                                      <p:tavLst>
                                        <p:tav tm="0">
                                          <p:val>
                                            <p:fltVal val="0"/>
                                          </p:val>
                                        </p:tav>
                                        <p:tav tm="100000">
                                          <p:val>
                                            <p:strVal val="#ppt_h"/>
                                          </p:val>
                                        </p:tav>
                                      </p:tavLst>
                                    </p:anim>
                                    <p:animEffect transition="in" filter="fade">
                                      <p:cBhvr>
                                        <p:cTn id="17" dur="500"/>
                                        <p:tgtEl>
                                          <p:spTgt spid="96260"/>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96261"/>
                                        </p:tgtEl>
                                        <p:attrNameLst>
                                          <p:attrName>style.visibility</p:attrName>
                                        </p:attrNameLst>
                                      </p:cBhvr>
                                      <p:to>
                                        <p:strVal val="visible"/>
                                      </p:to>
                                    </p:set>
                                    <p:anim calcmode="lin" valueType="num">
                                      <p:cBhvr>
                                        <p:cTn id="20" dur="500" fill="hold"/>
                                        <p:tgtEl>
                                          <p:spTgt spid="96261"/>
                                        </p:tgtEl>
                                        <p:attrNameLst>
                                          <p:attrName>ppt_w</p:attrName>
                                        </p:attrNameLst>
                                      </p:cBhvr>
                                      <p:tavLst>
                                        <p:tav tm="0">
                                          <p:val>
                                            <p:fltVal val="0"/>
                                          </p:val>
                                        </p:tav>
                                        <p:tav tm="100000">
                                          <p:val>
                                            <p:strVal val="#ppt_w"/>
                                          </p:val>
                                        </p:tav>
                                      </p:tavLst>
                                    </p:anim>
                                    <p:anim calcmode="lin" valueType="num">
                                      <p:cBhvr>
                                        <p:cTn id="21" dur="500" fill="hold"/>
                                        <p:tgtEl>
                                          <p:spTgt spid="96261"/>
                                        </p:tgtEl>
                                        <p:attrNameLst>
                                          <p:attrName>ppt_h</p:attrName>
                                        </p:attrNameLst>
                                      </p:cBhvr>
                                      <p:tavLst>
                                        <p:tav tm="0">
                                          <p:val>
                                            <p:fltVal val="0"/>
                                          </p:val>
                                        </p:tav>
                                        <p:tav tm="100000">
                                          <p:val>
                                            <p:strVal val="#ppt_h"/>
                                          </p:val>
                                        </p:tav>
                                      </p:tavLst>
                                    </p:anim>
                                    <p:animEffect transition="in" filter="fade">
                                      <p:cBhvr>
                                        <p:cTn id="22" dur="500"/>
                                        <p:tgtEl>
                                          <p:spTgt spid="96261"/>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96262"/>
                                        </p:tgtEl>
                                        <p:attrNameLst>
                                          <p:attrName>style.visibility</p:attrName>
                                        </p:attrNameLst>
                                      </p:cBhvr>
                                      <p:to>
                                        <p:strVal val="visible"/>
                                      </p:to>
                                    </p:set>
                                    <p:anim calcmode="lin" valueType="num">
                                      <p:cBhvr>
                                        <p:cTn id="25" dur="500" fill="hold"/>
                                        <p:tgtEl>
                                          <p:spTgt spid="96262"/>
                                        </p:tgtEl>
                                        <p:attrNameLst>
                                          <p:attrName>ppt_w</p:attrName>
                                        </p:attrNameLst>
                                      </p:cBhvr>
                                      <p:tavLst>
                                        <p:tav tm="0">
                                          <p:val>
                                            <p:fltVal val="0"/>
                                          </p:val>
                                        </p:tav>
                                        <p:tav tm="100000">
                                          <p:val>
                                            <p:strVal val="#ppt_w"/>
                                          </p:val>
                                        </p:tav>
                                      </p:tavLst>
                                    </p:anim>
                                    <p:anim calcmode="lin" valueType="num">
                                      <p:cBhvr>
                                        <p:cTn id="26" dur="500" fill="hold"/>
                                        <p:tgtEl>
                                          <p:spTgt spid="96262"/>
                                        </p:tgtEl>
                                        <p:attrNameLst>
                                          <p:attrName>ppt_h</p:attrName>
                                        </p:attrNameLst>
                                      </p:cBhvr>
                                      <p:tavLst>
                                        <p:tav tm="0">
                                          <p:val>
                                            <p:fltVal val="0"/>
                                          </p:val>
                                        </p:tav>
                                        <p:tav tm="100000">
                                          <p:val>
                                            <p:strVal val="#ppt_h"/>
                                          </p:val>
                                        </p:tav>
                                      </p:tavLst>
                                    </p:anim>
                                    <p:animEffect transition="in" filter="fade">
                                      <p:cBhvr>
                                        <p:cTn id="27" dur="500"/>
                                        <p:tgtEl>
                                          <p:spTgt spid="96262"/>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96263"/>
                                        </p:tgtEl>
                                        <p:attrNameLst>
                                          <p:attrName>style.visibility</p:attrName>
                                        </p:attrNameLst>
                                      </p:cBhvr>
                                      <p:to>
                                        <p:strVal val="visible"/>
                                      </p:to>
                                    </p:set>
                                    <p:anim calcmode="lin" valueType="num">
                                      <p:cBhvr>
                                        <p:cTn id="30" dur="500" fill="hold"/>
                                        <p:tgtEl>
                                          <p:spTgt spid="96263"/>
                                        </p:tgtEl>
                                        <p:attrNameLst>
                                          <p:attrName>ppt_w</p:attrName>
                                        </p:attrNameLst>
                                      </p:cBhvr>
                                      <p:tavLst>
                                        <p:tav tm="0">
                                          <p:val>
                                            <p:fltVal val="0"/>
                                          </p:val>
                                        </p:tav>
                                        <p:tav tm="100000">
                                          <p:val>
                                            <p:strVal val="#ppt_w"/>
                                          </p:val>
                                        </p:tav>
                                      </p:tavLst>
                                    </p:anim>
                                    <p:anim calcmode="lin" valueType="num">
                                      <p:cBhvr>
                                        <p:cTn id="31" dur="500" fill="hold"/>
                                        <p:tgtEl>
                                          <p:spTgt spid="96263"/>
                                        </p:tgtEl>
                                        <p:attrNameLst>
                                          <p:attrName>ppt_h</p:attrName>
                                        </p:attrNameLst>
                                      </p:cBhvr>
                                      <p:tavLst>
                                        <p:tav tm="0">
                                          <p:val>
                                            <p:fltVal val="0"/>
                                          </p:val>
                                        </p:tav>
                                        <p:tav tm="100000">
                                          <p:val>
                                            <p:strVal val="#ppt_h"/>
                                          </p:val>
                                        </p:tav>
                                      </p:tavLst>
                                    </p:anim>
                                    <p:animEffect transition="in" filter="fade">
                                      <p:cBhvr>
                                        <p:cTn id="32" dur="500"/>
                                        <p:tgtEl>
                                          <p:spTgt spid="96263"/>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96264"/>
                                        </p:tgtEl>
                                        <p:attrNameLst>
                                          <p:attrName>style.visibility</p:attrName>
                                        </p:attrNameLst>
                                      </p:cBhvr>
                                      <p:to>
                                        <p:strVal val="visible"/>
                                      </p:to>
                                    </p:set>
                                    <p:anim calcmode="lin" valueType="num">
                                      <p:cBhvr>
                                        <p:cTn id="35" dur="500" fill="hold"/>
                                        <p:tgtEl>
                                          <p:spTgt spid="96264"/>
                                        </p:tgtEl>
                                        <p:attrNameLst>
                                          <p:attrName>ppt_w</p:attrName>
                                        </p:attrNameLst>
                                      </p:cBhvr>
                                      <p:tavLst>
                                        <p:tav tm="0">
                                          <p:val>
                                            <p:fltVal val="0"/>
                                          </p:val>
                                        </p:tav>
                                        <p:tav tm="100000">
                                          <p:val>
                                            <p:strVal val="#ppt_w"/>
                                          </p:val>
                                        </p:tav>
                                      </p:tavLst>
                                    </p:anim>
                                    <p:anim calcmode="lin" valueType="num">
                                      <p:cBhvr>
                                        <p:cTn id="36" dur="500" fill="hold"/>
                                        <p:tgtEl>
                                          <p:spTgt spid="96264"/>
                                        </p:tgtEl>
                                        <p:attrNameLst>
                                          <p:attrName>ppt_h</p:attrName>
                                        </p:attrNameLst>
                                      </p:cBhvr>
                                      <p:tavLst>
                                        <p:tav tm="0">
                                          <p:val>
                                            <p:fltVal val="0"/>
                                          </p:val>
                                        </p:tav>
                                        <p:tav tm="100000">
                                          <p:val>
                                            <p:strVal val="#ppt_h"/>
                                          </p:val>
                                        </p:tav>
                                      </p:tavLst>
                                    </p:anim>
                                    <p:animEffect transition="in" filter="fade">
                                      <p:cBhvr>
                                        <p:cTn id="37" dur="500"/>
                                        <p:tgtEl>
                                          <p:spTgt spid="9626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96265"/>
                                        </p:tgtEl>
                                        <p:attrNameLst>
                                          <p:attrName>style.visibility</p:attrName>
                                        </p:attrNameLst>
                                      </p:cBhvr>
                                      <p:to>
                                        <p:strVal val="visible"/>
                                      </p:to>
                                    </p:set>
                                    <p:anim calcmode="lin" valueType="num">
                                      <p:cBhvr>
                                        <p:cTn id="40" dur="500" fill="hold"/>
                                        <p:tgtEl>
                                          <p:spTgt spid="96265"/>
                                        </p:tgtEl>
                                        <p:attrNameLst>
                                          <p:attrName>ppt_w</p:attrName>
                                        </p:attrNameLst>
                                      </p:cBhvr>
                                      <p:tavLst>
                                        <p:tav tm="0">
                                          <p:val>
                                            <p:fltVal val="0"/>
                                          </p:val>
                                        </p:tav>
                                        <p:tav tm="100000">
                                          <p:val>
                                            <p:strVal val="#ppt_w"/>
                                          </p:val>
                                        </p:tav>
                                      </p:tavLst>
                                    </p:anim>
                                    <p:anim calcmode="lin" valueType="num">
                                      <p:cBhvr>
                                        <p:cTn id="41" dur="500" fill="hold"/>
                                        <p:tgtEl>
                                          <p:spTgt spid="96265"/>
                                        </p:tgtEl>
                                        <p:attrNameLst>
                                          <p:attrName>ppt_h</p:attrName>
                                        </p:attrNameLst>
                                      </p:cBhvr>
                                      <p:tavLst>
                                        <p:tav tm="0">
                                          <p:val>
                                            <p:fltVal val="0"/>
                                          </p:val>
                                        </p:tav>
                                        <p:tav tm="100000">
                                          <p:val>
                                            <p:strVal val="#ppt_h"/>
                                          </p:val>
                                        </p:tav>
                                      </p:tavLst>
                                    </p:anim>
                                    <p:animEffect transition="in" filter="fade">
                                      <p:cBhvr>
                                        <p:cTn id="42" dur="500"/>
                                        <p:tgtEl>
                                          <p:spTgt spid="96265"/>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96266"/>
                                        </p:tgtEl>
                                        <p:attrNameLst>
                                          <p:attrName>style.visibility</p:attrName>
                                        </p:attrNameLst>
                                      </p:cBhvr>
                                      <p:to>
                                        <p:strVal val="visible"/>
                                      </p:to>
                                    </p:set>
                                    <p:anim calcmode="lin" valueType="num">
                                      <p:cBhvr>
                                        <p:cTn id="45" dur="500" fill="hold"/>
                                        <p:tgtEl>
                                          <p:spTgt spid="96266"/>
                                        </p:tgtEl>
                                        <p:attrNameLst>
                                          <p:attrName>ppt_w</p:attrName>
                                        </p:attrNameLst>
                                      </p:cBhvr>
                                      <p:tavLst>
                                        <p:tav tm="0">
                                          <p:val>
                                            <p:fltVal val="0"/>
                                          </p:val>
                                        </p:tav>
                                        <p:tav tm="100000">
                                          <p:val>
                                            <p:strVal val="#ppt_w"/>
                                          </p:val>
                                        </p:tav>
                                      </p:tavLst>
                                    </p:anim>
                                    <p:anim calcmode="lin" valueType="num">
                                      <p:cBhvr>
                                        <p:cTn id="46" dur="500" fill="hold"/>
                                        <p:tgtEl>
                                          <p:spTgt spid="96266"/>
                                        </p:tgtEl>
                                        <p:attrNameLst>
                                          <p:attrName>ppt_h</p:attrName>
                                        </p:attrNameLst>
                                      </p:cBhvr>
                                      <p:tavLst>
                                        <p:tav tm="0">
                                          <p:val>
                                            <p:fltVal val="0"/>
                                          </p:val>
                                        </p:tav>
                                        <p:tav tm="100000">
                                          <p:val>
                                            <p:strVal val="#ppt_h"/>
                                          </p:val>
                                        </p:tav>
                                      </p:tavLst>
                                    </p:anim>
                                    <p:animEffect transition="in" filter="fade">
                                      <p:cBhvr>
                                        <p:cTn id="47" dur="500"/>
                                        <p:tgtEl>
                                          <p:spTgt spid="96266"/>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96267"/>
                                        </p:tgtEl>
                                        <p:attrNameLst>
                                          <p:attrName>style.visibility</p:attrName>
                                        </p:attrNameLst>
                                      </p:cBhvr>
                                      <p:to>
                                        <p:strVal val="visible"/>
                                      </p:to>
                                    </p:set>
                                    <p:anim calcmode="lin" valueType="num">
                                      <p:cBhvr>
                                        <p:cTn id="50" dur="500" fill="hold"/>
                                        <p:tgtEl>
                                          <p:spTgt spid="96267"/>
                                        </p:tgtEl>
                                        <p:attrNameLst>
                                          <p:attrName>ppt_w</p:attrName>
                                        </p:attrNameLst>
                                      </p:cBhvr>
                                      <p:tavLst>
                                        <p:tav tm="0">
                                          <p:val>
                                            <p:fltVal val="0"/>
                                          </p:val>
                                        </p:tav>
                                        <p:tav tm="100000">
                                          <p:val>
                                            <p:strVal val="#ppt_w"/>
                                          </p:val>
                                        </p:tav>
                                      </p:tavLst>
                                    </p:anim>
                                    <p:anim calcmode="lin" valueType="num">
                                      <p:cBhvr>
                                        <p:cTn id="51" dur="500" fill="hold"/>
                                        <p:tgtEl>
                                          <p:spTgt spid="96267"/>
                                        </p:tgtEl>
                                        <p:attrNameLst>
                                          <p:attrName>ppt_h</p:attrName>
                                        </p:attrNameLst>
                                      </p:cBhvr>
                                      <p:tavLst>
                                        <p:tav tm="0">
                                          <p:val>
                                            <p:fltVal val="0"/>
                                          </p:val>
                                        </p:tav>
                                        <p:tav tm="100000">
                                          <p:val>
                                            <p:strVal val="#ppt_h"/>
                                          </p:val>
                                        </p:tav>
                                      </p:tavLst>
                                    </p:anim>
                                    <p:animEffect transition="in" filter="fade">
                                      <p:cBhvr>
                                        <p:cTn id="52"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animBg="1"/>
      <p:bldP spid="96260" grpId="0" animBg="1"/>
      <p:bldP spid="96261" grpId="0" animBg="1"/>
      <p:bldP spid="96262" grpId="0"/>
      <p:bldP spid="96263" grpId="0"/>
      <p:bldP spid="96264" grpId="0" animBg="1"/>
      <p:bldP spid="96265" grpId="0"/>
      <p:bldP spid="96266" grpId="0"/>
      <p:bldP spid="962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289451"/>
          </a:xfrm>
          <a:solidFill>
            <a:schemeClr val="accent3">
              <a:lumMod val="40000"/>
              <a:lumOff val="60000"/>
            </a:schemeClr>
          </a:solidFill>
        </p:spPr>
        <p:txBody>
          <a:bodyPr/>
          <a:lstStyle/>
          <a:p>
            <a:r>
              <a:rPr lang="tr-TR" dirty="0" smtClean="0"/>
              <a:t>Davranışlarımızı yöneten temel olgu “</a:t>
            </a:r>
            <a:r>
              <a:rPr lang="tr-TR" b="1" dirty="0" err="1" smtClean="0"/>
              <a:t>ihtiyaçlarımız”</a:t>
            </a:r>
            <a:r>
              <a:rPr lang="tr-TR" dirty="0" err="1" smtClean="0"/>
              <a:t>dır</a:t>
            </a:r>
            <a:r>
              <a:rPr lang="tr-TR" dirty="0" smtClean="0"/>
              <a:t>.</a:t>
            </a:r>
          </a:p>
          <a:p>
            <a:pPr>
              <a:buNone/>
            </a:pPr>
            <a:r>
              <a:rPr lang="tr-TR" dirty="0" smtClean="0"/>
              <a:t>	</a:t>
            </a:r>
            <a:r>
              <a:rPr lang="tr-TR" b="1" dirty="0" smtClean="0"/>
              <a:t>TEMEL İHTİYAÇLARIMIZ:</a:t>
            </a:r>
          </a:p>
          <a:p>
            <a:pPr>
              <a:buFont typeface="Wingdings" pitchFamily="2" charset="2"/>
              <a:buChar char="§"/>
            </a:pPr>
            <a:r>
              <a:rPr lang="tr-TR" dirty="0" smtClean="0"/>
              <a:t>Kendini gerçekleştirme</a:t>
            </a:r>
          </a:p>
          <a:p>
            <a:pPr>
              <a:buFont typeface="Wingdings" pitchFamily="2" charset="2"/>
              <a:buChar char="§"/>
            </a:pPr>
            <a:r>
              <a:rPr lang="tr-TR" dirty="0" smtClean="0"/>
              <a:t>Saygı, prestij</a:t>
            </a:r>
          </a:p>
          <a:p>
            <a:pPr>
              <a:buFont typeface="Wingdings" pitchFamily="2" charset="2"/>
              <a:buChar char="§"/>
            </a:pPr>
            <a:r>
              <a:rPr lang="tr-TR" dirty="0" smtClean="0"/>
              <a:t>Sevgi, ait olma</a:t>
            </a:r>
          </a:p>
          <a:p>
            <a:pPr>
              <a:buFont typeface="Wingdings" pitchFamily="2" charset="2"/>
              <a:buChar char="§"/>
            </a:pPr>
            <a:r>
              <a:rPr lang="tr-TR" dirty="0" smtClean="0"/>
              <a:t>Güvenlik</a:t>
            </a:r>
          </a:p>
          <a:p>
            <a:pPr>
              <a:buFont typeface="Wingdings" pitchFamily="2" charset="2"/>
              <a:buChar char="§"/>
            </a:pPr>
            <a:r>
              <a:rPr lang="tr-TR" dirty="0" smtClean="0"/>
              <a:t>Temel, fizyolojik</a:t>
            </a:r>
          </a:p>
          <a:p>
            <a:endParaRPr lang="tr-TR" dirty="0" smtClean="0"/>
          </a:p>
          <a:p>
            <a:pPr>
              <a:buNone/>
            </a:pPr>
            <a:endParaRPr lang="tr-TR"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tr-TR" b="1">
                <a:latin typeface="Arial" pitchFamily="34" charset="0"/>
              </a:rPr>
              <a:t>BEN DİLİ</a:t>
            </a:r>
          </a:p>
        </p:txBody>
      </p:sp>
      <p:sp>
        <p:nvSpPr>
          <p:cNvPr id="210947" name="Rectangle 3"/>
          <p:cNvSpPr>
            <a:spLocks noGrp="1" noChangeArrowheads="1"/>
          </p:cNvSpPr>
          <p:nvPr>
            <p:ph type="body" idx="1"/>
          </p:nvPr>
        </p:nvSpPr>
        <p:spPr/>
        <p:txBody>
          <a:bodyPr/>
          <a:lstStyle/>
          <a:p>
            <a:r>
              <a:rPr lang="tr-TR" b="1">
                <a:solidFill>
                  <a:schemeClr val="accent2"/>
                </a:solidFill>
              </a:rPr>
              <a:t>Özellikle, olumsuz duyguların yaşandığı durumlarda,</a:t>
            </a:r>
          </a:p>
          <a:p>
            <a:r>
              <a:rPr lang="tr-TR" b="1">
                <a:solidFill>
                  <a:schemeClr val="accent2"/>
                </a:solidFill>
              </a:rPr>
              <a:t>Olumsuz duygunun yaşandığı kişiye önce davranış ya da durumu tanımladıktan sonra,</a:t>
            </a:r>
          </a:p>
          <a:p>
            <a:r>
              <a:rPr lang="tr-TR" b="1">
                <a:solidFill>
                  <a:schemeClr val="accent2"/>
                </a:solidFill>
              </a:rPr>
              <a:t> Bu davranış ya da durumdan nasıl etkilenildiğini belirterek,</a:t>
            </a:r>
          </a:p>
          <a:p>
            <a:r>
              <a:rPr lang="tr-TR" b="1">
                <a:solidFill>
                  <a:schemeClr val="accent2"/>
                </a:solidFill>
              </a:rPr>
              <a:t> Ne hissedildiğinin söylenmesine dayalıdır.</a:t>
            </a:r>
          </a:p>
          <a:p>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normAutofit fontScale="90000"/>
          </a:bodyPr>
          <a:lstStyle/>
          <a:p>
            <a:r>
              <a:rPr lang="tr-TR" sz="3800" b="1">
                <a:solidFill>
                  <a:srgbClr val="0033CC"/>
                </a:solidFill>
                <a:effectLst>
                  <a:outerShdw blurRad="38100" dist="38100" dir="2700000" algn="tl">
                    <a:srgbClr val="000000"/>
                  </a:outerShdw>
                </a:effectLst>
              </a:rPr>
              <a:t/>
            </a:r>
            <a:br>
              <a:rPr lang="tr-TR" sz="3800" b="1">
                <a:solidFill>
                  <a:srgbClr val="0033CC"/>
                </a:solidFill>
                <a:effectLst>
                  <a:outerShdw blurRad="38100" dist="38100" dir="2700000" algn="tl">
                    <a:srgbClr val="000000"/>
                  </a:outerShdw>
                </a:effectLst>
              </a:rPr>
            </a:br>
            <a:r>
              <a:rPr lang="tr-TR" sz="3800" b="1">
                <a:solidFill>
                  <a:srgbClr val="0033CC"/>
                </a:solidFill>
                <a:effectLst>
                  <a:outerShdw blurRad="38100" dist="38100" dir="2700000" algn="tl">
                    <a:srgbClr val="000000"/>
                  </a:outerShdw>
                </a:effectLst>
                <a:latin typeface="Arial" pitchFamily="34" charset="0"/>
              </a:rPr>
              <a:t>BEN DİLİNİN YARARLARI</a:t>
            </a:r>
            <a:r>
              <a:rPr lang="tr-TR" sz="3800" b="1">
                <a:solidFill>
                  <a:schemeClr val="tx1"/>
                </a:solidFill>
              </a:rPr>
              <a:t/>
            </a:r>
            <a:br>
              <a:rPr lang="tr-TR" sz="3800" b="1">
                <a:solidFill>
                  <a:schemeClr val="tx1"/>
                </a:solidFill>
              </a:rPr>
            </a:br>
            <a:endParaRPr lang="tr-TR" sz="3800" b="1">
              <a:solidFill>
                <a:schemeClr val="tx1"/>
              </a:solidFill>
            </a:endParaRPr>
          </a:p>
        </p:txBody>
      </p:sp>
      <p:sp>
        <p:nvSpPr>
          <p:cNvPr id="211971" name="Rectangle 3"/>
          <p:cNvSpPr>
            <a:spLocks noGrp="1" noChangeArrowheads="1"/>
          </p:cNvSpPr>
          <p:nvPr>
            <p:ph type="body" idx="1"/>
          </p:nvPr>
        </p:nvSpPr>
        <p:spPr/>
        <p:txBody>
          <a:bodyPr/>
          <a:lstStyle/>
          <a:p>
            <a:pPr lvl="2">
              <a:lnSpc>
                <a:spcPct val="90000"/>
              </a:lnSpc>
            </a:pPr>
            <a:r>
              <a:rPr lang="tr-TR" b="1">
                <a:solidFill>
                  <a:srgbClr val="6600CC"/>
                </a:solidFill>
              </a:rPr>
              <a:t>Kişiler savunmaya geçmezler.</a:t>
            </a:r>
          </a:p>
          <a:p>
            <a:pPr lvl="2">
              <a:lnSpc>
                <a:spcPct val="90000"/>
              </a:lnSpc>
            </a:pPr>
            <a:r>
              <a:rPr lang="tr-TR" b="1">
                <a:solidFill>
                  <a:srgbClr val="6600CC"/>
                </a:solidFill>
              </a:rPr>
              <a:t>Bu dilin, bireyin kendisinin etkilenişini ifade etmesi nedeni ile karşıdakini suçlu hissettirmez.</a:t>
            </a:r>
          </a:p>
          <a:p>
            <a:pPr lvl="2">
              <a:lnSpc>
                <a:spcPct val="90000"/>
              </a:lnSpc>
            </a:pPr>
            <a:r>
              <a:rPr lang="tr-TR" b="1">
                <a:solidFill>
                  <a:srgbClr val="6600CC"/>
                </a:solidFill>
              </a:rPr>
              <a:t>Dili kullanan kişinin neden o duyguyu yaşadığı anlaşıldığı için iletişim sağlıklı olur.</a:t>
            </a:r>
          </a:p>
          <a:p>
            <a:pPr lvl="2">
              <a:lnSpc>
                <a:spcPct val="90000"/>
              </a:lnSpc>
            </a:pPr>
            <a:r>
              <a:rPr lang="tr-TR" b="1">
                <a:solidFill>
                  <a:srgbClr val="6600CC"/>
                </a:solidFill>
              </a:rPr>
              <a:t>Ben mesajı alan kişi başkalarını düşünmeyi de öğrenir.</a:t>
            </a:r>
          </a:p>
          <a:p>
            <a:pPr lvl="2">
              <a:lnSpc>
                <a:spcPct val="90000"/>
              </a:lnSpc>
            </a:pPr>
            <a:r>
              <a:rPr lang="tr-TR" b="1">
                <a:solidFill>
                  <a:srgbClr val="6600CC"/>
                </a:solidFill>
              </a:rPr>
              <a:t>Yakınlığı arttırıcıdır.</a:t>
            </a:r>
          </a:p>
          <a:p>
            <a:pPr lvl="2">
              <a:lnSpc>
                <a:spcPct val="90000"/>
              </a:lnSpc>
            </a:pPr>
            <a:r>
              <a:rPr lang="tr-TR" b="1">
                <a:solidFill>
                  <a:srgbClr val="6600CC"/>
                </a:solidFill>
              </a:rPr>
              <a:t>Anlaşmazlıkları azaltır.</a:t>
            </a:r>
          </a:p>
          <a:p>
            <a:pPr lvl="2">
              <a:lnSpc>
                <a:spcPct val="90000"/>
              </a:lnSpc>
            </a:pPr>
            <a:r>
              <a:rPr lang="tr-TR" b="1">
                <a:solidFill>
                  <a:srgbClr val="6600CC"/>
                </a:solidFill>
              </a:rPr>
              <a:t>Konuşan kişiyi duygularını biriktirmediği, etkili olarak dile getirdiği için rahatlatır.</a:t>
            </a:r>
            <a:endParaRPr lang="tr-TR" b="1">
              <a:solidFill>
                <a:srgbClr val="9900FF"/>
              </a:solidFill>
            </a:endParaRPr>
          </a:p>
          <a:p>
            <a:pPr>
              <a:lnSpc>
                <a:spcPct val="90000"/>
              </a:lnSpc>
            </a:pP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normAutofit fontScale="90000"/>
          </a:bodyPr>
          <a:lstStyle/>
          <a:p>
            <a:r>
              <a:rPr lang="tr-TR" sz="3800" b="1">
                <a:solidFill>
                  <a:srgbClr val="800080"/>
                </a:solidFill>
                <a:effectLst>
                  <a:outerShdw blurRad="38100" dist="38100" dir="2700000" algn="tl">
                    <a:srgbClr val="000000"/>
                  </a:outerShdw>
                </a:effectLst>
              </a:rPr>
              <a:t/>
            </a:r>
            <a:br>
              <a:rPr lang="tr-TR" sz="3800" b="1">
                <a:solidFill>
                  <a:srgbClr val="800080"/>
                </a:solidFill>
                <a:effectLst>
                  <a:outerShdw blurRad="38100" dist="38100" dir="2700000" algn="tl">
                    <a:srgbClr val="000000"/>
                  </a:outerShdw>
                </a:effectLst>
              </a:rPr>
            </a:br>
            <a:r>
              <a:rPr lang="tr-TR" sz="3800" b="1">
                <a:solidFill>
                  <a:srgbClr val="800080"/>
                </a:solidFill>
                <a:effectLst>
                  <a:outerShdw blurRad="38100" dist="38100" dir="2700000" algn="tl">
                    <a:srgbClr val="000000"/>
                  </a:outerShdw>
                </a:effectLst>
                <a:latin typeface="Arial" pitchFamily="34" charset="0"/>
              </a:rPr>
              <a:t>SEN DİLİ</a:t>
            </a:r>
            <a:r>
              <a:rPr lang="tr-TR" sz="3800">
                <a:solidFill>
                  <a:schemeClr val="tx1"/>
                </a:solidFill>
                <a:latin typeface="Arial" pitchFamily="34" charset="0"/>
              </a:rPr>
              <a:t/>
            </a:r>
            <a:br>
              <a:rPr lang="tr-TR" sz="3800">
                <a:solidFill>
                  <a:schemeClr val="tx1"/>
                </a:solidFill>
                <a:latin typeface="Arial" pitchFamily="34" charset="0"/>
              </a:rPr>
            </a:br>
            <a:endParaRPr lang="tr-TR" sz="3800">
              <a:solidFill>
                <a:schemeClr val="tx1"/>
              </a:solidFill>
              <a:latin typeface="Arial" pitchFamily="34" charset="0"/>
            </a:endParaRPr>
          </a:p>
        </p:txBody>
      </p:sp>
      <p:sp>
        <p:nvSpPr>
          <p:cNvPr id="212995" name="Rectangle 3"/>
          <p:cNvSpPr>
            <a:spLocks noGrp="1" noChangeArrowheads="1"/>
          </p:cNvSpPr>
          <p:nvPr>
            <p:ph type="body" idx="1"/>
          </p:nvPr>
        </p:nvSpPr>
        <p:spPr/>
        <p:txBody>
          <a:bodyPr/>
          <a:lstStyle/>
          <a:p>
            <a:pPr lvl="3"/>
            <a:r>
              <a:rPr lang="tr-TR" sz="2400" b="1">
                <a:solidFill>
                  <a:srgbClr val="CC0099"/>
                </a:solidFill>
              </a:rPr>
              <a:t>Kişiyi suçlayıcıdır.</a:t>
            </a:r>
          </a:p>
          <a:p>
            <a:pPr lvl="3"/>
            <a:r>
              <a:rPr lang="tr-TR" sz="2400" b="1">
                <a:solidFill>
                  <a:srgbClr val="CC0099"/>
                </a:solidFill>
              </a:rPr>
              <a:t>Davranıştan çok kişiliğe yöneliktir.</a:t>
            </a:r>
          </a:p>
          <a:p>
            <a:pPr lvl="3"/>
            <a:r>
              <a:rPr lang="tr-TR" sz="2400" b="1">
                <a:solidFill>
                  <a:srgbClr val="CC0099"/>
                </a:solidFill>
              </a:rPr>
              <a:t>Yeniden konuşma isteğini engelleyicidir.</a:t>
            </a:r>
          </a:p>
          <a:p>
            <a:pPr lvl="3"/>
            <a:r>
              <a:rPr lang="tr-TR" sz="2400" b="1">
                <a:solidFill>
                  <a:srgbClr val="CC0099"/>
                </a:solidFill>
              </a:rPr>
              <a:t>Kişi kendini suçlanmış ve anlaşılmamış hisseder.</a:t>
            </a:r>
          </a:p>
          <a:p>
            <a:pPr lvl="3"/>
            <a:r>
              <a:rPr lang="tr-TR" sz="2400" b="1">
                <a:solidFill>
                  <a:srgbClr val="CC0099"/>
                </a:solidFill>
              </a:rPr>
              <a:t>Neye kızıldığının anlaşılmamasına neden olur.</a:t>
            </a:r>
          </a:p>
          <a:p>
            <a:pPr lvl="3"/>
            <a:r>
              <a:rPr lang="tr-TR" sz="2400" b="1">
                <a:solidFill>
                  <a:srgbClr val="CC0099"/>
                </a:solidFill>
              </a:rPr>
              <a:t>Kişiyi gücendirir, kırar.</a:t>
            </a:r>
          </a:p>
          <a:p>
            <a:pPr lvl="3"/>
            <a:r>
              <a:rPr lang="tr-TR" sz="2400" b="1">
                <a:solidFill>
                  <a:srgbClr val="CC0099"/>
                </a:solidFill>
              </a:rPr>
              <a:t>Kişinin direnmesine neden olur.</a:t>
            </a:r>
          </a:p>
          <a:p>
            <a:endParaRPr lang="tr-TR"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40000"/>
              <a:lumOff val="60000"/>
            </a:schemeClr>
          </a:solidFill>
        </p:spPr>
        <p:txBody>
          <a:bodyPr/>
          <a:lstStyle/>
          <a:p>
            <a:r>
              <a:rPr lang="tr-TR" dirty="0" smtClean="0">
                <a:solidFill>
                  <a:srgbClr val="FF0000"/>
                </a:solidFill>
              </a:rPr>
              <a:t>İletişim Çatışmalarının Sebepleri</a:t>
            </a:r>
            <a:endParaRPr lang="tr-TR" dirty="0">
              <a:solidFill>
                <a:srgbClr val="FF0000"/>
              </a:solidFill>
            </a:endParaRPr>
          </a:p>
        </p:txBody>
      </p:sp>
      <p:sp>
        <p:nvSpPr>
          <p:cNvPr id="3" name="2 İçerik Yer Tutucusu"/>
          <p:cNvSpPr>
            <a:spLocks noGrp="1"/>
          </p:cNvSpPr>
          <p:nvPr>
            <p:ph idx="1"/>
          </p:nvPr>
        </p:nvSpPr>
        <p:spPr>
          <a:solidFill>
            <a:schemeClr val="accent3">
              <a:lumMod val="20000"/>
              <a:lumOff val="80000"/>
            </a:schemeClr>
          </a:solidFill>
        </p:spPr>
        <p:txBody>
          <a:bodyPr>
            <a:normAutofit lnSpcReduction="10000"/>
          </a:bodyPr>
          <a:lstStyle/>
          <a:p>
            <a:r>
              <a:rPr lang="tr-TR" dirty="0" smtClean="0"/>
              <a:t>Alıcı kişi mesajı kendine uygun bulmaz</a:t>
            </a:r>
          </a:p>
          <a:p>
            <a:r>
              <a:rPr lang="tr-TR" dirty="0" smtClean="0"/>
              <a:t>Alıcı göndereni uygun bulmaz	</a:t>
            </a:r>
          </a:p>
          <a:p>
            <a:r>
              <a:rPr lang="tr-TR" dirty="0" smtClean="0"/>
              <a:t>Alıcı mesajın gönderiliş şeklini uygun bulmaz</a:t>
            </a:r>
          </a:p>
          <a:p>
            <a:r>
              <a:rPr lang="tr-TR" dirty="0" smtClean="0"/>
              <a:t>Alıcı mesajı dinlemez</a:t>
            </a:r>
          </a:p>
          <a:p>
            <a:r>
              <a:rPr lang="tr-TR" dirty="0" smtClean="0"/>
              <a:t>Alıcı mesajı yanlış anlar</a:t>
            </a:r>
          </a:p>
          <a:p>
            <a:r>
              <a:rPr lang="tr-TR" dirty="0" smtClean="0"/>
              <a:t>Alıcı mesaja karşı olabilir</a:t>
            </a:r>
          </a:p>
          <a:p>
            <a:r>
              <a:rPr lang="tr-TR" dirty="0" smtClean="0"/>
              <a:t>Alıcının verdiği geri bildirim gönderene uygun olmaz	</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24745"/>
            <a:ext cx="8229600" cy="4752528"/>
          </a:xfrm>
          <a:solidFill>
            <a:schemeClr val="accent5">
              <a:lumMod val="20000"/>
              <a:lumOff val="80000"/>
            </a:schemeClr>
          </a:solidFill>
        </p:spPr>
        <p:txBody>
          <a:bodyPr>
            <a:normAutofit/>
          </a:bodyPr>
          <a:lstStyle/>
          <a:p>
            <a:pPr>
              <a:buNone/>
            </a:pPr>
            <a:endParaRPr lang="tr-TR" sz="3600" dirty="0" smtClean="0"/>
          </a:p>
          <a:p>
            <a:pPr algn="just">
              <a:buNone/>
            </a:pPr>
            <a:r>
              <a:rPr lang="tr-TR" sz="4000" dirty="0" smtClean="0"/>
              <a:t>	Sağlıklı iletişim kurabilmek için bunların farkına varmak, diyaloglarımızda kişilerin kendilerine güvenlerini sağlayacak mesajlar vermek gerekir.</a:t>
            </a:r>
            <a:endParaRPr lang="tr-TR" sz="4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3600" b="1" dirty="0" smtClean="0">
                <a:effectLst>
                  <a:outerShdw blurRad="38100" dist="38100" dir="2700000" algn="tl">
                    <a:srgbClr val="000000">
                      <a:alpha val="43137"/>
                    </a:srgbClr>
                  </a:outerShdw>
                </a:effectLst>
                <a:latin typeface="Segoe UI Semibold" pitchFamily="34" charset="0"/>
              </a:rPr>
              <a:t>İnsanlarla İyi İlişkiler Kuranların Temel Benzerlikleri Nelerdir?</a:t>
            </a:r>
            <a:endParaRPr lang="tr-TR" sz="3600" b="1" dirty="0">
              <a:effectLst>
                <a:outerShdw blurRad="38100" dist="38100" dir="2700000" algn="tl">
                  <a:srgbClr val="000000">
                    <a:alpha val="43137"/>
                  </a:srgbClr>
                </a:outerShdw>
              </a:effectLst>
              <a:latin typeface="Segoe UI Semibold" pitchFamily="34" charset="0"/>
            </a:endParaRPr>
          </a:p>
        </p:txBody>
      </p:sp>
      <p:sp>
        <p:nvSpPr>
          <p:cNvPr id="3" name="2 İçerik Yer Tutucusu"/>
          <p:cNvSpPr>
            <a:spLocks noGrp="1"/>
          </p:cNvSpPr>
          <p:nvPr>
            <p:ph idx="1"/>
          </p:nvPr>
        </p:nvSpPr>
        <p:spPr>
          <a:xfrm>
            <a:off x="457200" y="2204864"/>
            <a:ext cx="8229600" cy="4119736"/>
          </a:xfrm>
        </p:spPr>
        <p:txBody>
          <a:bodyPr>
            <a:normAutofit lnSpcReduction="10000"/>
          </a:bodyPr>
          <a:lstStyle/>
          <a:p>
            <a:pPr>
              <a:lnSpc>
                <a:spcPct val="90000"/>
              </a:lnSpc>
            </a:pPr>
            <a:r>
              <a:rPr lang="tr-TR" sz="3200" b="1" dirty="0" smtClean="0">
                <a:latin typeface="Times New Roman" pitchFamily="18" charset="0"/>
                <a:cs typeface="Times New Roman" pitchFamily="18" charset="0"/>
              </a:rPr>
              <a:t>“</a:t>
            </a:r>
            <a:r>
              <a:rPr lang="en-US" sz="3200" b="1" dirty="0" smtClean="0">
                <a:latin typeface="Times New Roman" pitchFamily="18" charset="0"/>
                <a:cs typeface="Times New Roman" pitchFamily="18" charset="0"/>
              </a:rPr>
              <a:t>Her </a:t>
            </a:r>
            <a:r>
              <a:rPr lang="en-US" sz="3200" b="1" dirty="0" err="1" smtClean="0">
                <a:latin typeface="Times New Roman" pitchFamily="18" charset="0"/>
                <a:cs typeface="Times New Roman" pitchFamily="18" charset="0"/>
              </a:rPr>
              <a:t>İnsan</a:t>
            </a:r>
            <a:r>
              <a:rPr lang="en-US" sz="3200" b="1" dirty="0" smtClean="0">
                <a:latin typeface="Times New Roman" pitchFamily="18" charset="0"/>
                <a:cs typeface="Times New Roman" pitchFamily="18" charset="0"/>
              </a:rPr>
              <a:t> De</a:t>
            </a:r>
            <a:r>
              <a:rPr lang="tr-TR" sz="3200" b="1" dirty="0" smtClean="0">
                <a:latin typeface="Times New Roman" pitchFamily="18" charset="0"/>
                <a:cs typeface="Times New Roman" pitchFamily="18" charset="0"/>
              </a:rPr>
              <a:t>ğ</a:t>
            </a:r>
            <a:r>
              <a:rPr lang="en-US" sz="3200" b="1" dirty="0" err="1" smtClean="0">
                <a:latin typeface="Times New Roman" pitchFamily="18" charset="0"/>
                <a:cs typeface="Times New Roman" pitchFamily="18" charset="0"/>
              </a:rPr>
              <a:t>erlidir</a:t>
            </a:r>
            <a:r>
              <a:rPr lang="tr-TR" sz="3200" b="1" dirty="0" smtClean="0">
                <a:latin typeface="Times New Roman" pitchFamily="18" charset="0"/>
                <a:cs typeface="Times New Roman" pitchFamily="18" charset="0"/>
              </a:rPr>
              <a:t>” düşüncesini taşırlar.</a:t>
            </a:r>
          </a:p>
          <a:p>
            <a:pPr>
              <a:lnSpc>
                <a:spcPct val="90000"/>
              </a:lnSpc>
            </a:pPr>
            <a:r>
              <a:rPr lang="tr-TR"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Dengeli</a:t>
            </a:r>
            <a:r>
              <a:rPr lang="en-US" sz="3200" b="1" dirty="0" smtClean="0">
                <a:latin typeface="Times New Roman" pitchFamily="18" charset="0"/>
                <a:cs typeface="Times New Roman" pitchFamily="18" charset="0"/>
              </a:rPr>
              <a:t> </a:t>
            </a:r>
            <a:r>
              <a:rPr lang="tr-TR" sz="3200" b="1" dirty="0" smtClean="0">
                <a:latin typeface="Times New Roman" pitchFamily="18" charset="0"/>
                <a:cs typeface="Times New Roman" pitchFamily="18" charset="0"/>
              </a:rPr>
              <a:t>v</a:t>
            </a:r>
            <a:r>
              <a:rPr lang="en-US" sz="3200" b="1" dirty="0" smtClean="0">
                <a:latin typeface="Times New Roman" pitchFamily="18" charset="0"/>
                <a:cs typeface="Times New Roman" pitchFamily="18" charset="0"/>
              </a:rPr>
              <a:t>e </a:t>
            </a:r>
            <a:r>
              <a:rPr lang="tr-TR" sz="3200" b="1" dirty="0" smtClean="0">
                <a:latin typeface="Times New Roman" pitchFamily="18" charset="0"/>
                <a:cs typeface="Times New Roman" pitchFamily="18" charset="0"/>
              </a:rPr>
              <a:t>a</a:t>
            </a:r>
            <a:r>
              <a:rPr lang="en-US" sz="3200" b="1" dirty="0" err="1" smtClean="0">
                <a:latin typeface="Times New Roman" pitchFamily="18" charset="0"/>
                <a:cs typeface="Times New Roman" pitchFamily="18" charset="0"/>
              </a:rPr>
              <a:t>daletli</a:t>
            </a:r>
            <a:r>
              <a:rPr lang="en-US" sz="3200" b="1" dirty="0" smtClean="0">
                <a:latin typeface="Times New Roman" pitchFamily="18" charset="0"/>
                <a:cs typeface="Times New Roman" pitchFamily="18" charset="0"/>
              </a:rPr>
              <a:t> </a:t>
            </a:r>
            <a:r>
              <a:rPr lang="tr-TR" sz="3200" b="1" dirty="0" smtClean="0">
                <a:latin typeface="Times New Roman" pitchFamily="18" charset="0"/>
                <a:cs typeface="Times New Roman" pitchFamily="18" charset="0"/>
              </a:rPr>
              <a:t>d</a:t>
            </a:r>
            <a:r>
              <a:rPr lang="en-US" sz="3200" b="1" dirty="0" err="1" smtClean="0">
                <a:latin typeface="Times New Roman" pitchFamily="18" charset="0"/>
                <a:cs typeface="Times New Roman" pitchFamily="18" charset="0"/>
              </a:rPr>
              <a:t>avran</a:t>
            </a:r>
            <a:r>
              <a:rPr lang="tr-TR" sz="3200" b="1" dirty="0" smtClean="0">
                <a:latin typeface="Times New Roman" pitchFamily="18" charset="0"/>
                <a:cs typeface="Times New Roman" pitchFamily="18" charset="0"/>
              </a:rPr>
              <a:t>maya çalışırlar.</a:t>
            </a:r>
          </a:p>
          <a:p>
            <a:pPr>
              <a:lnSpc>
                <a:spcPct val="90000"/>
              </a:lnSpc>
            </a:pPr>
            <a:r>
              <a:rPr lang="tr-TR" sz="3200" b="1"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G</a:t>
            </a:r>
            <a:r>
              <a:rPr lang="tr-TR" sz="3200" b="1" dirty="0" smtClean="0">
                <a:latin typeface="Times New Roman" pitchFamily="18" charset="0"/>
                <a:cs typeface="Times New Roman" pitchFamily="18" charset="0"/>
              </a:rPr>
              <a:t>ü</a:t>
            </a:r>
            <a:r>
              <a:rPr lang="en-US" sz="3200" b="1" dirty="0" err="1" smtClean="0">
                <a:latin typeface="Times New Roman" pitchFamily="18" charset="0"/>
                <a:cs typeface="Times New Roman" pitchFamily="18" charset="0"/>
              </a:rPr>
              <a:t>ven</a:t>
            </a:r>
            <a:r>
              <a:rPr lang="en-US" sz="3200" b="1" dirty="0" smtClean="0">
                <a:latin typeface="Times New Roman" pitchFamily="18" charset="0"/>
                <a:cs typeface="Times New Roman" pitchFamily="18" charset="0"/>
              </a:rPr>
              <a:t> </a:t>
            </a:r>
            <a:r>
              <a:rPr lang="tr-TR" sz="3200" b="1" dirty="0" smtClean="0">
                <a:latin typeface="Times New Roman" pitchFamily="18" charset="0"/>
                <a:cs typeface="Times New Roman" pitchFamily="18" charset="0"/>
              </a:rPr>
              <a:t>yaratırlar.</a:t>
            </a:r>
          </a:p>
          <a:p>
            <a:pPr>
              <a:lnSpc>
                <a:spcPct val="90000"/>
              </a:lnSpc>
            </a:pPr>
            <a:r>
              <a:rPr lang="tr-TR" sz="3200" b="1" dirty="0" smtClean="0">
                <a:latin typeface="Times New Roman" pitchFamily="18" charset="0"/>
                <a:cs typeface="Times New Roman" pitchFamily="18" charset="0"/>
              </a:rPr>
              <a:t>Sorun çözme ve verici olma eğilimindedirler. </a:t>
            </a:r>
          </a:p>
          <a:p>
            <a:pPr>
              <a:lnSpc>
                <a:spcPct val="90000"/>
              </a:lnSpc>
            </a:pPr>
            <a:r>
              <a:rPr lang="tr-TR" sz="3200" b="1" dirty="0" smtClean="0">
                <a:latin typeface="Times New Roman" pitchFamily="18" charset="0"/>
                <a:cs typeface="Times New Roman" pitchFamily="18" charset="0"/>
              </a:rPr>
              <a:t>İnsanlara samimiyetle ama mesafeyi de koruyarak yaklaşırlar. </a:t>
            </a:r>
          </a:p>
          <a:p>
            <a:pPr>
              <a:lnSpc>
                <a:spcPct val="90000"/>
              </a:lnSpc>
            </a:pPr>
            <a:r>
              <a:rPr lang="en-US" sz="3200" b="1" dirty="0" err="1" smtClean="0">
                <a:latin typeface="Times New Roman" pitchFamily="18" charset="0"/>
                <a:cs typeface="Times New Roman" pitchFamily="18" charset="0"/>
              </a:rPr>
              <a:t>Olumlu</a:t>
            </a:r>
            <a:r>
              <a:rPr lang="tr-TR" sz="3200" b="1" dirty="0" smtClean="0">
                <a:latin typeface="Times New Roman" pitchFamily="18" charset="0"/>
                <a:cs typeface="Times New Roman" pitchFamily="18" charset="0"/>
              </a:rPr>
              <a:t> bir havaları ve gülümseyen bir ifadeleri vardır. </a:t>
            </a:r>
          </a:p>
          <a:p>
            <a:pPr>
              <a:buNone/>
            </a:pPr>
            <a:endParaRPr lang="tr-TR" dirty="0"/>
          </a:p>
        </p:txBody>
      </p:sp>
    </p:spTree>
    <p:extLst>
      <p:ext uri="{BB962C8B-B14F-4D97-AF65-F5344CB8AC3E}">
        <p14:creationId xmlns:p14="http://schemas.microsoft.com/office/powerpoint/2010/main" xmlns="" val="2610432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000" b="1" dirty="0" smtClean="0">
                <a:effectLst>
                  <a:outerShdw blurRad="38100" dist="38100" dir="2700000" algn="tl">
                    <a:srgbClr val="000000">
                      <a:alpha val="43137"/>
                    </a:srgbClr>
                  </a:outerShdw>
                </a:effectLst>
                <a:latin typeface="Segoe UI Semibold" pitchFamily="34" charset="0"/>
              </a:rPr>
              <a:t>İnsan İlişkilerinde Beceri Kazanmak İçin Ne Yapmak Gerekir?</a:t>
            </a:r>
            <a:endParaRPr lang="tr-TR" sz="4000" b="1" dirty="0">
              <a:effectLst>
                <a:outerShdw blurRad="38100" dist="38100" dir="2700000" algn="tl">
                  <a:srgbClr val="000000">
                    <a:alpha val="43137"/>
                  </a:srgbClr>
                </a:outerShdw>
              </a:effectLst>
              <a:latin typeface="Segoe UI Semibold" pitchFamily="34" charset="0"/>
            </a:endParaRPr>
          </a:p>
        </p:txBody>
      </p:sp>
      <p:sp>
        <p:nvSpPr>
          <p:cNvPr id="3" name="2 İçerik Yer Tutucusu"/>
          <p:cNvSpPr>
            <a:spLocks noGrp="1"/>
          </p:cNvSpPr>
          <p:nvPr>
            <p:ph idx="1"/>
          </p:nvPr>
        </p:nvSpPr>
        <p:spPr>
          <a:xfrm>
            <a:off x="457200" y="2132856"/>
            <a:ext cx="8229600" cy="4191744"/>
          </a:xfrm>
        </p:spPr>
        <p:txBody>
          <a:bodyPr/>
          <a:lstStyle/>
          <a:p>
            <a:pPr>
              <a:buFont typeface="Monotype Sorts" pitchFamily="2" charset="2"/>
              <a:buNone/>
            </a:pPr>
            <a:r>
              <a:rPr lang="tr-TR" b="1" dirty="0" smtClean="0"/>
              <a:t>	</a:t>
            </a:r>
            <a:r>
              <a:rPr lang="tr-TR" sz="3200" b="1" dirty="0" smtClean="0">
                <a:latin typeface="Segoe UI Semibold" pitchFamily="34" charset="0"/>
              </a:rPr>
              <a:t>İnsan ilişkilerinde beceri kazanmak, iki temel faktör ile yakından ilişkilidir:</a:t>
            </a:r>
          </a:p>
          <a:p>
            <a:pPr>
              <a:buFont typeface="Monotype Sorts" pitchFamily="2" charset="2"/>
              <a:buNone/>
            </a:pPr>
            <a:endParaRPr lang="tr-TR" b="1" dirty="0" smtClean="0"/>
          </a:p>
          <a:p>
            <a:pPr>
              <a:buFont typeface="Wingdings" pitchFamily="2" charset="2"/>
              <a:buChar char="Ø"/>
            </a:pPr>
            <a:r>
              <a:rPr lang="tr-TR" sz="3200" b="1" dirty="0" smtClean="0">
                <a:latin typeface="Bookman Old Style" pitchFamily="18" charset="0"/>
              </a:rPr>
              <a:t>Etkili iletişim</a:t>
            </a:r>
          </a:p>
          <a:p>
            <a:pPr>
              <a:buFont typeface="Wingdings" pitchFamily="2" charset="2"/>
              <a:buChar char="Ø"/>
            </a:pPr>
            <a:endParaRPr lang="tr-TR" sz="3200" b="1" dirty="0" smtClean="0">
              <a:latin typeface="Bookman Old Style" pitchFamily="18" charset="0"/>
            </a:endParaRPr>
          </a:p>
          <a:p>
            <a:pPr>
              <a:buFont typeface="Wingdings" pitchFamily="2" charset="2"/>
              <a:buChar char="Ø"/>
            </a:pPr>
            <a:r>
              <a:rPr lang="tr-TR" sz="3200" b="1" dirty="0" smtClean="0">
                <a:latin typeface="Bookman Old Style" pitchFamily="18" charset="0"/>
              </a:rPr>
              <a:t>Duygusal Zeka</a:t>
            </a:r>
          </a:p>
        </p:txBody>
      </p:sp>
    </p:spTree>
    <p:extLst>
      <p:ext uri="{BB962C8B-B14F-4D97-AF65-F5344CB8AC3E}">
        <p14:creationId xmlns:p14="http://schemas.microsoft.com/office/powerpoint/2010/main" xmlns="" val="3667371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FF00"/>
          </a:solidFill>
        </p:spPr>
        <p:txBody>
          <a:bodyPr/>
          <a:lstStyle/>
          <a:p>
            <a:r>
              <a:rPr lang="tr-TR" b="1" dirty="0" smtClean="0"/>
              <a:t>ETKİLİ İLETİŞİMİN AMACI</a:t>
            </a:r>
            <a:endParaRPr lang="tr-TR" b="1" dirty="0"/>
          </a:p>
        </p:txBody>
      </p:sp>
      <p:sp>
        <p:nvSpPr>
          <p:cNvPr id="3" name="2 İçerik Yer Tutucusu"/>
          <p:cNvSpPr>
            <a:spLocks noGrp="1"/>
          </p:cNvSpPr>
          <p:nvPr>
            <p:ph idx="1"/>
          </p:nvPr>
        </p:nvSpPr>
        <p:spPr>
          <a:solidFill>
            <a:srgbClr val="FFFF00"/>
          </a:solidFill>
        </p:spPr>
        <p:txBody>
          <a:bodyPr/>
          <a:lstStyle/>
          <a:p>
            <a:endParaRPr lang="tr-TR" dirty="0" smtClean="0"/>
          </a:p>
          <a:p>
            <a:pPr algn="just"/>
            <a:r>
              <a:rPr lang="tr-TR" sz="3600" dirty="0" smtClean="0"/>
              <a:t>İletmek istediğimizi karşımızdaki kişiye amaçladığımız biçimde iletebilmek, isteneni elde etmek ve beklenen tepkiyi oluşturmaktır.</a:t>
            </a:r>
            <a:endParaRPr lang="tr-TR" sz="3600" dirty="0"/>
          </a:p>
        </p:txBody>
      </p:sp>
    </p:spTree>
    <p:extLst>
      <p:ext uri="{BB962C8B-B14F-4D97-AF65-F5344CB8AC3E}">
        <p14:creationId xmlns:p14="http://schemas.microsoft.com/office/powerpoint/2010/main" xmlns="" val="3267663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20000"/>
              <a:lumOff val="80000"/>
            </a:schemeClr>
          </a:solidFill>
        </p:spPr>
        <p:txBody>
          <a:bodyPr/>
          <a:lstStyle/>
          <a:p>
            <a:r>
              <a:rPr lang="tr-TR" dirty="0" smtClean="0"/>
              <a:t>TEMEL İLETİŞİM BECERİLERİ</a:t>
            </a:r>
            <a:endParaRPr lang="tr-TR" dirty="0"/>
          </a:p>
        </p:txBody>
      </p:sp>
      <p:sp>
        <p:nvSpPr>
          <p:cNvPr id="3" name="2 İçerik Yer Tutucusu"/>
          <p:cNvSpPr>
            <a:spLocks noGrp="1"/>
          </p:cNvSpPr>
          <p:nvPr>
            <p:ph idx="1"/>
          </p:nvPr>
        </p:nvSpPr>
        <p:spPr>
          <a:solidFill>
            <a:schemeClr val="accent5">
              <a:lumMod val="60000"/>
              <a:lumOff val="40000"/>
            </a:schemeClr>
          </a:solidFill>
        </p:spPr>
        <p:txBody>
          <a:bodyPr>
            <a:normAutofit/>
          </a:bodyPr>
          <a:lstStyle/>
          <a:p>
            <a:r>
              <a:rPr lang="tr-TR" sz="3600" dirty="0" smtClean="0"/>
              <a:t>Kendini tanımak</a:t>
            </a:r>
          </a:p>
          <a:p>
            <a:r>
              <a:rPr lang="tr-TR" sz="3600" dirty="0" smtClean="0"/>
              <a:t>Kendini ifade edebilmek</a:t>
            </a:r>
          </a:p>
          <a:p>
            <a:r>
              <a:rPr lang="tr-TR" sz="3600" dirty="0" smtClean="0"/>
              <a:t>Empati geliştirmek</a:t>
            </a:r>
          </a:p>
          <a:p>
            <a:r>
              <a:rPr lang="tr-TR" sz="3600" dirty="0" smtClean="0"/>
              <a:t>Dinlemek</a:t>
            </a:r>
          </a:p>
          <a:p>
            <a:r>
              <a:rPr lang="tr-TR" sz="3600" dirty="0" smtClean="0"/>
              <a:t>Soru sormak</a:t>
            </a:r>
            <a:endParaRPr lang="tr-TR" sz="3600" dirty="0"/>
          </a:p>
        </p:txBody>
      </p:sp>
    </p:spTree>
    <p:extLst>
      <p:ext uri="{BB962C8B-B14F-4D97-AF65-F5344CB8AC3E}">
        <p14:creationId xmlns:p14="http://schemas.microsoft.com/office/powerpoint/2010/main" xmlns="" val="1957693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40000"/>
              <a:lumOff val="60000"/>
            </a:schemeClr>
          </a:solidFill>
        </p:spPr>
        <p:txBody>
          <a:bodyPr/>
          <a:lstStyle/>
          <a:p>
            <a:r>
              <a:rPr lang="tr-TR" dirty="0" smtClean="0"/>
              <a:t>Kendini etkili ifade edebilme</a:t>
            </a:r>
            <a:endParaRPr lang="tr-TR" dirty="0"/>
          </a:p>
        </p:txBody>
      </p:sp>
      <p:sp>
        <p:nvSpPr>
          <p:cNvPr id="3" name="2 İçerik Yer Tutucusu"/>
          <p:cNvSpPr>
            <a:spLocks noGrp="1"/>
          </p:cNvSpPr>
          <p:nvPr>
            <p:ph idx="1"/>
          </p:nvPr>
        </p:nvSpPr>
        <p:spPr>
          <a:solidFill>
            <a:schemeClr val="accent3">
              <a:lumMod val="40000"/>
              <a:lumOff val="60000"/>
            </a:schemeClr>
          </a:solidFill>
        </p:spPr>
        <p:txBody>
          <a:bodyPr>
            <a:normAutofit lnSpcReduction="10000"/>
          </a:bodyPr>
          <a:lstStyle/>
          <a:p>
            <a:r>
              <a:rPr lang="tr-TR" dirty="0" smtClean="0"/>
              <a:t>Ses tonu: açık, akıcı, işitilebilir, vurgulu</a:t>
            </a:r>
          </a:p>
          <a:p>
            <a:r>
              <a:rPr lang="tr-TR" dirty="0" smtClean="0"/>
              <a:t>Sözcüklerin seçimi: anlamları açık olmalı, argo, küfür içermemeli ve çift anlamlı olmamalı</a:t>
            </a:r>
          </a:p>
          <a:p>
            <a:r>
              <a:rPr lang="tr-TR" dirty="0" smtClean="0"/>
              <a:t>Vurgu</a:t>
            </a:r>
          </a:p>
          <a:p>
            <a:r>
              <a:rPr lang="tr-TR" dirty="0" smtClean="0"/>
              <a:t>Simgesel dilin kullanımı: mecaz, benzetme, hiciv, mizah ve benzeri renk konuşmaya renk katıcı unsurlar</a:t>
            </a:r>
          </a:p>
          <a:p>
            <a:r>
              <a:rPr lang="tr-TR" dirty="0" smtClean="0"/>
              <a:t>Konuşma hızı: ne çok yavaş ne çok hızlı ve akıcı bir konuşma</a:t>
            </a:r>
          </a:p>
          <a:p>
            <a:endParaRPr lang="tr-TR" dirty="0"/>
          </a:p>
        </p:txBody>
      </p:sp>
    </p:spTree>
    <p:extLst>
      <p:ext uri="{BB962C8B-B14F-4D97-AF65-F5344CB8AC3E}">
        <p14:creationId xmlns:p14="http://schemas.microsoft.com/office/powerpoint/2010/main" xmlns="" val="790208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a:solidFill>
            <a:schemeClr val="accent3">
              <a:lumMod val="40000"/>
              <a:lumOff val="60000"/>
            </a:schemeClr>
          </a:solidFill>
        </p:spPr>
        <p:txBody>
          <a:bodyPr/>
          <a:lstStyle/>
          <a:p>
            <a:pPr>
              <a:buNone/>
            </a:pPr>
            <a:r>
              <a:rPr lang="tr-TR" dirty="0" smtClean="0"/>
              <a:t>	</a:t>
            </a:r>
            <a:r>
              <a:rPr lang="tr-TR" sz="3600" dirty="0" smtClean="0"/>
              <a:t>İhtiyaçlarımızla bağlantılı olarak beş varoluş boyutu vardır:</a:t>
            </a:r>
          </a:p>
          <a:p>
            <a:pPr lvl="1">
              <a:buFont typeface="Courier New" pitchFamily="49" charset="0"/>
              <a:buChar char="o"/>
            </a:pPr>
            <a:r>
              <a:rPr lang="tr-TR" sz="3200" dirty="0" smtClean="0"/>
              <a:t>1. Fark edilmek</a:t>
            </a:r>
          </a:p>
          <a:p>
            <a:pPr lvl="1">
              <a:buFont typeface="Courier New" pitchFamily="49" charset="0"/>
              <a:buChar char="o"/>
            </a:pPr>
            <a:r>
              <a:rPr lang="tr-TR" sz="3200" dirty="0" smtClean="0"/>
              <a:t>2. Onaylanmak</a:t>
            </a:r>
          </a:p>
          <a:p>
            <a:pPr lvl="1">
              <a:buFont typeface="Courier New" pitchFamily="49" charset="0"/>
              <a:buChar char="o"/>
            </a:pPr>
            <a:r>
              <a:rPr lang="tr-TR" sz="3200" dirty="0" smtClean="0"/>
              <a:t>3. Sevilmek</a:t>
            </a:r>
          </a:p>
          <a:p>
            <a:pPr lvl="1">
              <a:buFont typeface="Courier New" pitchFamily="49" charset="0"/>
              <a:buChar char="o"/>
            </a:pPr>
            <a:r>
              <a:rPr lang="tr-TR" sz="3200" dirty="0" smtClean="0"/>
              <a:t>4. Değerli bulunmak</a:t>
            </a:r>
          </a:p>
          <a:p>
            <a:pPr lvl="1">
              <a:buFont typeface="Courier New" pitchFamily="49" charset="0"/>
              <a:buChar char="o"/>
            </a:pPr>
            <a:r>
              <a:rPr lang="tr-TR" sz="3200" dirty="0" smtClean="0"/>
              <a:t>5. Güçlü bulunmak</a:t>
            </a:r>
            <a:endParaRPr lang="tr-TR"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tx2">
              <a:lumMod val="20000"/>
              <a:lumOff val="80000"/>
            </a:schemeClr>
          </a:solidFill>
        </p:spPr>
        <p:txBody>
          <a:bodyPr>
            <a:normAutofit fontScale="90000"/>
          </a:bodyPr>
          <a:lstStyle/>
          <a:p>
            <a:r>
              <a:rPr lang="tr-TR" dirty="0" smtClean="0"/>
              <a:t>İyi bir dinleyici olmak için temel ilkeler</a:t>
            </a:r>
            <a:endParaRPr lang="tr-TR" dirty="0"/>
          </a:p>
        </p:txBody>
      </p:sp>
      <p:sp>
        <p:nvSpPr>
          <p:cNvPr id="3" name="2 İçerik Yer Tutucusu"/>
          <p:cNvSpPr>
            <a:spLocks noGrp="1"/>
          </p:cNvSpPr>
          <p:nvPr>
            <p:ph idx="1"/>
          </p:nvPr>
        </p:nvSpPr>
        <p:spPr>
          <a:xfrm>
            <a:off x="457200" y="1412776"/>
            <a:ext cx="8229600" cy="5184576"/>
          </a:xfrm>
          <a:solidFill>
            <a:schemeClr val="tx2">
              <a:lumMod val="20000"/>
              <a:lumOff val="80000"/>
            </a:schemeClr>
          </a:solidFill>
        </p:spPr>
        <p:txBody>
          <a:bodyPr>
            <a:normAutofit lnSpcReduction="10000"/>
          </a:bodyPr>
          <a:lstStyle/>
          <a:p>
            <a:r>
              <a:rPr lang="tr-TR" dirty="0" smtClean="0"/>
              <a:t>Susun</a:t>
            </a:r>
          </a:p>
          <a:p>
            <a:r>
              <a:rPr lang="tr-TR" dirty="0" smtClean="0"/>
              <a:t>Konuşanı rahatlatın</a:t>
            </a:r>
          </a:p>
          <a:p>
            <a:r>
              <a:rPr lang="tr-TR" dirty="0" smtClean="0"/>
              <a:t>Dinlemek istediğinizi gösterin</a:t>
            </a:r>
          </a:p>
          <a:p>
            <a:r>
              <a:rPr lang="tr-TR" dirty="0" smtClean="0"/>
              <a:t>Dikkat dağıtıcı öğeleri uzaklaştırın</a:t>
            </a:r>
          </a:p>
          <a:p>
            <a:r>
              <a:rPr lang="tr-TR" dirty="0" smtClean="0"/>
              <a:t>Karşınızdaki kişiye empati gösterin</a:t>
            </a:r>
          </a:p>
          <a:p>
            <a:r>
              <a:rPr lang="tr-TR" dirty="0" smtClean="0"/>
              <a:t>Zaman tanıyın</a:t>
            </a:r>
          </a:p>
          <a:p>
            <a:r>
              <a:rPr lang="tr-TR" dirty="0" smtClean="0"/>
              <a:t>Öfke ve olumsuz duygularınızı kontrol edin</a:t>
            </a:r>
          </a:p>
          <a:p>
            <a:r>
              <a:rPr lang="tr-TR" dirty="0" smtClean="0"/>
              <a:t>Soru sorun</a:t>
            </a:r>
          </a:p>
          <a:p>
            <a:r>
              <a:rPr lang="tr-TR" dirty="0" smtClean="0"/>
              <a:t>Yargılayıcı olmayın</a:t>
            </a:r>
          </a:p>
          <a:p>
            <a:endParaRPr lang="tr-TR" dirty="0" smtClean="0"/>
          </a:p>
          <a:p>
            <a:endParaRPr lang="tr-TR" dirty="0"/>
          </a:p>
        </p:txBody>
      </p:sp>
    </p:spTree>
    <p:extLst>
      <p:ext uri="{BB962C8B-B14F-4D97-AF65-F5344CB8AC3E}">
        <p14:creationId xmlns:p14="http://schemas.microsoft.com/office/powerpoint/2010/main" xmlns="" val="3445611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fld id="{100BB707-AABD-41F4-A3E1-D786B3A2282B}" type="slidenum">
              <a:rPr lang="tr-TR"/>
              <a:pPr/>
              <a:t>31</a:t>
            </a:fld>
            <a:endParaRPr lang="tr-TR"/>
          </a:p>
        </p:txBody>
      </p:sp>
      <p:sp>
        <p:nvSpPr>
          <p:cNvPr id="12290" name="Rectangle 2"/>
          <p:cNvSpPr>
            <a:spLocks noGrp="1" noChangeArrowheads="1"/>
          </p:cNvSpPr>
          <p:nvPr>
            <p:ph type="title"/>
          </p:nvPr>
        </p:nvSpPr>
        <p:spPr>
          <a:xfrm>
            <a:off x="457200" y="400050"/>
            <a:ext cx="8382000" cy="1162050"/>
          </a:xfrm>
          <a:noFill/>
          <a:ln/>
        </p:spPr>
        <p:txBody>
          <a:bodyPr lIns="92075" tIns="46038" rIns="92075" bIns="46038" anchor="ctr">
            <a:normAutofit fontScale="90000"/>
          </a:bodyPr>
          <a:lstStyle/>
          <a:p>
            <a:r>
              <a:rPr lang="tr-TR" b="1" u="sng"/>
              <a:t>İLETİŞİMİ GELİŞTİREN İYİ DİNLEMENİN ÖZELLİKLERİ</a:t>
            </a:r>
            <a:endParaRPr lang="tr-TR" u="sng"/>
          </a:p>
        </p:txBody>
      </p:sp>
      <p:sp>
        <p:nvSpPr>
          <p:cNvPr id="12291" name="Rectangle 3"/>
          <p:cNvSpPr>
            <a:spLocks noGrp="1" noChangeArrowheads="1"/>
          </p:cNvSpPr>
          <p:nvPr>
            <p:ph type="body" idx="1"/>
          </p:nvPr>
        </p:nvSpPr>
        <p:spPr>
          <a:noFill/>
          <a:ln/>
        </p:spPr>
        <p:txBody>
          <a:bodyPr lIns="92075" tIns="46038" rIns="92075" bIns="46038"/>
          <a:lstStyle/>
          <a:p>
            <a:r>
              <a:rPr lang="tr-TR" sz="2400"/>
              <a:t>SESSİZLİK(SÖZ KESMEDEN)</a:t>
            </a:r>
          </a:p>
          <a:p>
            <a:r>
              <a:rPr lang="tr-TR" sz="2400"/>
              <a:t>ANLATILMAK İSTENENİN NE OLDUĞUNU ANLAMAYA ÇALIŞMAK,</a:t>
            </a:r>
          </a:p>
          <a:p>
            <a:r>
              <a:rPr lang="tr-TR" sz="2400"/>
              <a:t>ANLATILANIN ALTINDA YATAN DUYGUYU ANLAMAYA ÇALIŞMAK,</a:t>
            </a:r>
          </a:p>
          <a:p>
            <a:r>
              <a:rPr lang="tr-TR" sz="2400"/>
              <a:t>KOŞULSUZ KABULLE DİNLEMEK,</a:t>
            </a:r>
          </a:p>
          <a:p>
            <a:r>
              <a:rPr lang="tr-TR" sz="2400"/>
              <a:t>DÜRÜST OLARAK DİNLEMEK(TUZAK KURMADAN DİNLEMEK)</a:t>
            </a:r>
          </a:p>
        </p:txBody>
      </p:sp>
    </p:spTree>
    <p:extLst>
      <p:ext uri="{BB962C8B-B14F-4D97-AF65-F5344CB8AC3E}">
        <p14:creationId xmlns:p14="http://schemas.microsoft.com/office/powerpoint/2010/main" xmlns="" val="2387507647"/>
      </p:ext>
    </p:extLst>
  </p:cSld>
  <p:clrMapOvr>
    <a:masterClrMapping/>
  </p:clrMapOvr>
  <p:transition spd="slow">
    <p:checker dir="vert"/>
    <p:sndAc>
      <p:stSnd>
        <p:snd r:embed="rId2" name="Lazer"/>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0"/>
                                  </p:iterate>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dissolve">
                                      <p:cBhvr>
                                        <p:cTn id="7" dur="300"/>
                                        <p:tgtEl>
                                          <p:spTgt spid="1229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Fren"/>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 calcmode="lin" valueType="num">
                                      <p:cBhvr additive="base">
                                        <p:cTn id="12"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Islık"/>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2291">
                                            <p:txEl>
                                              <p:pRg st="1" end="1"/>
                                            </p:txEl>
                                          </p:spTgt>
                                        </p:tgtEl>
                                        <p:attrNameLst>
                                          <p:attrName>style.visibility</p:attrName>
                                        </p:attrNameLst>
                                      </p:cBhvr>
                                      <p:to>
                                        <p:strVal val="visible"/>
                                      </p:to>
                                    </p:set>
                                    <p:anim calcmode="lin" valueType="num">
                                      <p:cBhvr additive="base">
                                        <p:cTn id="18"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2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Islık"/>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12291">
                                            <p:txEl>
                                              <p:pRg st="2" end="2"/>
                                            </p:txEl>
                                          </p:spTgt>
                                        </p:tgtEl>
                                        <p:attrNameLst>
                                          <p:attrName>style.visibility</p:attrName>
                                        </p:attrNameLst>
                                      </p:cBhvr>
                                      <p:to>
                                        <p:strVal val="visible"/>
                                      </p:to>
                                    </p:set>
                                    <p:anim calcmode="lin" valueType="num">
                                      <p:cBhvr additive="base">
                                        <p:cTn id="24"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2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Islık"/>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2291">
                                            <p:txEl>
                                              <p:pRg st="3" end="3"/>
                                            </p:txEl>
                                          </p:spTgt>
                                        </p:tgtEl>
                                        <p:attrNameLst>
                                          <p:attrName>style.visibility</p:attrName>
                                        </p:attrNameLst>
                                      </p:cBhvr>
                                      <p:to>
                                        <p:strVal val="visible"/>
                                      </p:to>
                                    </p:set>
                                    <p:anim calcmode="lin" valueType="num">
                                      <p:cBhvr additive="base">
                                        <p:cTn id="30"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29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Islık"/>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2291">
                                            <p:txEl>
                                              <p:pRg st="4" end="4"/>
                                            </p:txEl>
                                          </p:spTgt>
                                        </p:tgtEl>
                                        <p:attrNameLst>
                                          <p:attrName>style.visibility</p:attrName>
                                        </p:attrNameLst>
                                      </p:cBhvr>
                                      <p:to>
                                        <p:strVal val="visible"/>
                                      </p:to>
                                    </p:set>
                                    <p:anim calcmode="lin" valueType="num">
                                      <p:cBhvr additive="base">
                                        <p:cTn id="36"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229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Islı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P spid="1229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5 Slayt Numarası Yer Tutucusu"/>
          <p:cNvSpPr>
            <a:spLocks noGrp="1"/>
          </p:cNvSpPr>
          <p:nvPr>
            <p:ph type="sldNum" sz="quarter" idx="12"/>
          </p:nvPr>
        </p:nvSpPr>
        <p:spPr/>
        <p:txBody>
          <a:bodyPr/>
          <a:lstStyle/>
          <a:p>
            <a:fld id="{E6DBA6D7-5CAE-4523-8B29-510D6F1085B9}" type="slidenum">
              <a:rPr lang="tr-TR"/>
              <a:pPr/>
              <a:t>32</a:t>
            </a:fld>
            <a:endParaRPr lang="tr-TR"/>
          </a:p>
        </p:txBody>
      </p:sp>
      <p:sp>
        <p:nvSpPr>
          <p:cNvPr id="13314" name="Rectangle 2"/>
          <p:cNvSpPr>
            <a:spLocks noGrp="1" noChangeArrowheads="1"/>
          </p:cNvSpPr>
          <p:nvPr>
            <p:ph type="title"/>
          </p:nvPr>
        </p:nvSpPr>
        <p:spPr>
          <a:noFill/>
          <a:ln/>
        </p:spPr>
        <p:txBody>
          <a:bodyPr lIns="92075" tIns="46038" rIns="92075" bIns="46038" anchor="ctr"/>
          <a:lstStyle/>
          <a:p>
            <a:r>
              <a:rPr lang="tr-TR" b="1" u="sng"/>
              <a:t>FİZİKSEL DİNLEMENİN ÖZELLİKLERİ</a:t>
            </a:r>
          </a:p>
        </p:txBody>
      </p:sp>
      <p:graphicFrame>
        <p:nvGraphicFramePr>
          <p:cNvPr id="13315" name="Object 3"/>
          <p:cNvGraphicFramePr>
            <a:graphicFrameLocks/>
          </p:cNvGraphicFramePr>
          <p:nvPr/>
        </p:nvGraphicFramePr>
        <p:xfrm>
          <a:off x="914400" y="3962400"/>
          <a:ext cx="3352800" cy="2209800"/>
        </p:xfrm>
        <a:graphic>
          <a:graphicData uri="http://schemas.openxmlformats.org/presentationml/2006/ole">
            <p:oleObj spid="_x0000_s8198" name="Klip" r:id="rId6" imgW="3660726" imgH="3301218" progId="">
              <p:embed/>
            </p:oleObj>
          </a:graphicData>
        </a:graphic>
      </p:graphicFrame>
      <p:graphicFrame>
        <p:nvGraphicFramePr>
          <p:cNvPr id="13316" name="Object 4"/>
          <p:cNvGraphicFramePr>
            <a:graphicFrameLocks/>
          </p:cNvGraphicFramePr>
          <p:nvPr/>
        </p:nvGraphicFramePr>
        <p:xfrm>
          <a:off x="4876800" y="4038600"/>
          <a:ext cx="3048000" cy="2286000"/>
        </p:xfrm>
        <a:graphic>
          <a:graphicData uri="http://schemas.openxmlformats.org/presentationml/2006/ole">
            <p:oleObj spid="_x0000_s8199" name="Klip" r:id="rId7" imgW="3469341" imgH="3662643" progId="">
              <p:embed/>
            </p:oleObj>
          </a:graphicData>
        </a:graphic>
      </p:graphicFrame>
      <p:sp>
        <p:nvSpPr>
          <p:cNvPr id="13317" name="Rectangle 5"/>
          <p:cNvSpPr>
            <a:spLocks noGrp="1" noChangeArrowheads="1"/>
          </p:cNvSpPr>
          <p:nvPr>
            <p:ph type="body" idx="1"/>
          </p:nvPr>
        </p:nvSpPr>
        <p:spPr>
          <a:noFill/>
          <a:ln/>
        </p:spPr>
        <p:txBody>
          <a:bodyPr lIns="92075" tIns="46038" rIns="92075" bIns="46038"/>
          <a:lstStyle/>
          <a:p>
            <a:r>
              <a:rPr lang="tr-TR" sz="2400"/>
              <a:t>KONUŞANIN YÜZÜNE DOĞRU BAKMAK,</a:t>
            </a:r>
          </a:p>
          <a:p>
            <a:r>
              <a:rPr lang="tr-TR" sz="2400"/>
              <a:t>BEDEN OLARAK ONA YÖNELMEK,</a:t>
            </a:r>
          </a:p>
          <a:p>
            <a:r>
              <a:rPr lang="tr-TR" sz="2400"/>
              <a:t>GÖZLE İYİ BİR İLİŞKİ KURMAK,</a:t>
            </a:r>
          </a:p>
          <a:p>
            <a:r>
              <a:rPr lang="tr-TR" sz="2400"/>
              <a:t>KONUŞANA DOĞRU EĞİK DURMAK,</a:t>
            </a:r>
          </a:p>
          <a:p>
            <a:r>
              <a:rPr lang="tr-TR" sz="2400"/>
              <a:t>DİNLERKEN RAHAT OLMAK GEREKİR.</a:t>
            </a:r>
          </a:p>
        </p:txBody>
      </p:sp>
    </p:spTree>
    <p:extLst>
      <p:ext uri="{BB962C8B-B14F-4D97-AF65-F5344CB8AC3E}">
        <p14:creationId xmlns:p14="http://schemas.microsoft.com/office/powerpoint/2010/main" xmlns="" val="1534581247"/>
      </p:ext>
    </p:extLst>
  </p:cSld>
  <p:clrMapOvr>
    <a:masterClrMapping/>
  </p:clrMapOvr>
  <p:transition spd="slow">
    <p:checker dir="vert"/>
    <p:sndAc>
      <p:stSnd>
        <p:snd r:embed="rId3" name="Lazer"/>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iterate type="wd">
                                    <p:tmPct val="100000"/>
                                  </p:iterate>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barn(outVertical)">
                                      <p:cBhvr>
                                        <p:cTn id="7" dur="300"/>
                                        <p:tgtEl>
                                          <p:spTgt spid="1331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4" name="Islık"/>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315"/>
                                        </p:tgtEl>
                                        <p:attrNameLst>
                                          <p:attrName>style.visibility</p:attrName>
                                        </p:attrNameLst>
                                      </p:cBhvr>
                                      <p:to>
                                        <p:strVal val="visible"/>
                                      </p:to>
                                    </p:set>
                                    <p:anim calcmode="lin" valueType="num">
                                      <p:cBhvr additive="base">
                                        <p:cTn id="12" dur="500" fill="hold"/>
                                        <p:tgtEl>
                                          <p:spTgt spid="13315"/>
                                        </p:tgtEl>
                                        <p:attrNameLst>
                                          <p:attrName>ppt_x</p:attrName>
                                        </p:attrNameLst>
                                      </p:cBhvr>
                                      <p:tavLst>
                                        <p:tav tm="0">
                                          <p:val>
                                            <p:strVal val="0-#ppt_w/2"/>
                                          </p:val>
                                        </p:tav>
                                        <p:tav tm="100000">
                                          <p:val>
                                            <p:strVal val="#ppt_x"/>
                                          </p:val>
                                        </p:tav>
                                      </p:tavLst>
                                    </p:anim>
                                    <p:anim calcmode="lin" valueType="num">
                                      <p:cBhvr additive="base">
                                        <p:cTn id="13" dur="500" fill="hold"/>
                                        <p:tgtEl>
                                          <p:spTgt spid="133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Fren"/>
                                        </p:tgtEl>
                                      </p:cMediaNode>
                                    </p:audio>
                                  </p:subTnLst>
                                </p:cTn>
                              </p:par>
                            </p:childTnLst>
                          </p:cTn>
                        </p:par>
                        <p:par>
                          <p:cTn id="14" fill="hold">
                            <p:stCondLst>
                              <p:cond delay="500"/>
                            </p:stCondLst>
                            <p:childTnLst>
                              <p:par>
                                <p:cTn id="15" presetID="2" presetClass="entr" presetSubtype="2" fill="hold" nodeType="afterEffect">
                                  <p:stCondLst>
                                    <p:cond delay="0"/>
                                  </p:stCondLst>
                                  <p:childTnLst>
                                    <p:set>
                                      <p:cBhvr>
                                        <p:cTn id="16" dur="1" fill="hold">
                                          <p:stCondLst>
                                            <p:cond delay="0"/>
                                          </p:stCondLst>
                                        </p:cTn>
                                        <p:tgtEl>
                                          <p:spTgt spid="13316"/>
                                        </p:tgtEl>
                                        <p:attrNameLst>
                                          <p:attrName>style.visibility</p:attrName>
                                        </p:attrNameLst>
                                      </p:cBhvr>
                                      <p:to>
                                        <p:strVal val="visible"/>
                                      </p:to>
                                    </p:set>
                                    <p:anim calcmode="lin" valueType="num">
                                      <p:cBhvr additive="base">
                                        <p:cTn id="17" dur="500" fill="hold"/>
                                        <p:tgtEl>
                                          <p:spTgt spid="13316"/>
                                        </p:tgtEl>
                                        <p:attrNameLst>
                                          <p:attrName>ppt_x</p:attrName>
                                        </p:attrNameLst>
                                      </p:cBhvr>
                                      <p:tavLst>
                                        <p:tav tm="0">
                                          <p:val>
                                            <p:strVal val="1+#ppt_w/2"/>
                                          </p:val>
                                        </p:tav>
                                        <p:tav tm="100000">
                                          <p:val>
                                            <p:strVal val="#ppt_x"/>
                                          </p:val>
                                        </p:tav>
                                      </p:tavLst>
                                    </p:anim>
                                    <p:anim calcmode="lin" valueType="num">
                                      <p:cBhvr additive="base">
                                        <p:cTn id="18" dur="500" fill="hold"/>
                                        <p:tgtEl>
                                          <p:spTgt spid="133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Lazer"/>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317">
                                            <p:txEl>
                                              <p:pRg st="0" end="0"/>
                                            </p:txEl>
                                          </p:spTgt>
                                        </p:tgtEl>
                                        <p:attrNameLst>
                                          <p:attrName>style.visibility</p:attrName>
                                        </p:attrNameLst>
                                      </p:cBhvr>
                                      <p:to>
                                        <p:strVal val="visible"/>
                                      </p:to>
                                    </p:set>
                                    <p:anim calcmode="lin" valueType="num">
                                      <p:cBhvr additive="base">
                                        <p:cTn id="23" dur="500" fill="hold"/>
                                        <p:tgtEl>
                                          <p:spTgt spid="1331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31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Lazer"/>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317">
                                            <p:txEl>
                                              <p:pRg st="1" end="1"/>
                                            </p:txEl>
                                          </p:spTgt>
                                        </p:tgtEl>
                                        <p:attrNameLst>
                                          <p:attrName>style.visibility</p:attrName>
                                        </p:attrNameLst>
                                      </p:cBhvr>
                                      <p:to>
                                        <p:strVal val="visible"/>
                                      </p:to>
                                    </p:set>
                                    <p:anim calcmode="lin" valueType="num">
                                      <p:cBhvr additive="base">
                                        <p:cTn id="29" dur="500" fill="hold"/>
                                        <p:tgtEl>
                                          <p:spTgt spid="13317">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31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Lazer"/>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317">
                                            <p:txEl>
                                              <p:pRg st="2" end="2"/>
                                            </p:txEl>
                                          </p:spTgt>
                                        </p:tgtEl>
                                        <p:attrNameLst>
                                          <p:attrName>style.visibility</p:attrName>
                                        </p:attrNameLst>
                                      </p:cBhvr>
                                      <p:to>
                                        <p:strVal val="visible"/>
                                      </p:to>
                                    </p:set>
                                    <p:anim calcmode="lin" valueType="num">
                                      <p:cBhvr additive="base">
                                        <p:cTn id="35" dur="500" fill="hold"/>
                                        <p:tgtEl>
                                          <p:spTgt spid="13317">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31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Lazer"/>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317">
                                            <p:txEl>
                                              <p:pRg st="3" end="3"/>
                                            </p:txEl>
                                          </p:spTgt>
                                        </p:tgtEl>
                                        <p:attrNameLst>
                                          <p:attrName>style.visibility</p:attrName>
                                        </p:attrNameLst>
                                      </p:cBhvr>
                                      <p:to>
                                        <p:strVal val="visible"/>
                                      </p:to>
                                    </p:set>
                                    <p:anim calcmode="lin" valueType="num">
                                      <p:cBhvr additive="base">
                                        <p:cTn id="41" dur="500" fill="hold"/>
                                        <p:tgtEl>
                                          <p:spTgt spid="1331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31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3" name="Lazer"/>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3317">
                                            <p:txEl>
                                              <p:pRg st="4" end="4"/>
                                            </p:txEl>
                                          </p:spTgt>
                                        </p:tgtEl>
                                        <p:attrNameLst>
                                          <p:attrName>style.visibility</p:attrName>
                                        </p:attrNameLst>
                                      </p:cBhvr>
                                      <p:to>
                                        <p:strVal val="visible"/>
                                      </p:to>
                                    </p:set>
                                    <p:anim calcmode="lin" valueType="num">
                                      <p:cBhvr additive="base">
                                        <p:cTn id="47" dur="500" fill="hold"/>
                                        <p:tgtEl>
                                          <p:spTgt spid="13317">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31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3" name="Laz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755932B6-2D4C-4C33-9B4E-B6E3ADAE69C9}" type="slidenum">
              <a:rPr lang="tr-TR"/>
              <a:pPr/>
              <a:t>33</a:t>
            </a:fld>
            <a:endParaRPr lang="tr-TR"/>
          </a:p>
        </p:txBody>
      </p:sp>
      <p:sp>
        <p:nvSpPr>
          <p:cNvPr id="14338" name="Rectangle 2"/>
          <p:cNvSpPr>
            <a:spLocks noGrp="1" noChangeArrowheads="1"/>
          </p:cNvSpPr>
          <p:nvPr>
            <p:ph type="title"/>
          </p:nvPr>
        </p:nvSpPr>
        <p:spPr>
          <a:noFill/>
          <a:ln/>
        </p:spPr>
        <p:txBody>
          <a:bodyPr lIns="92075" tIns="46038" rIns="92075" bIns="46038" anchor="ctr"/>
          <a:lstStyle/>
          <a:p>
            <a:r>
              <a:rPr lang="tr-TR" b="1" u="sng"/>
              <a:t>ETKİN DİNLEMENİN ÖZELLİKLERİ</a:t>
            </a:r>
          </a:p>
        </p:txBody>
      </p:sp>
      <p:graphicFrame>
        <p:nvGraphicFramePr>
          <p:cNvPr id="14339" name="Object 3"/>
          <p:cNvGraphicFramePr>
            <a:graphicFrameLocks noGrp="1"/>
          </p:cNvGraphicFramePr>
          <p:nvPr>
            <p:ph type="clipArt" sz="half" idx="1"/>
          </p:nvPr>
        </p:nvGraphicFramePr>
        <p:xfrm>
          <a:off x="466725" y="1974850"/>
          <a:ext cx="3800475" cy="3824288"/>
        </p:xfrm>
        <a:graphic>
          <a:graphicData uri="http://schemas.openxmlformats.org/presentationml/2006/ole">
            <p:oleObj spid="_x0000_s9220" name="Klip" r:id="rId7" imgW="3637117" imgH="3659063" progId="">
              <p:embed/>
            </p:oleObj>
          </a:graphicData>
        </a:graphic>
      </p:graphicFrame>
      <p:sp>
        <p:nvSpPr>
          <p:cNvPr id="14340" name="Rectangle 4"/>
          <p:cNvSpPr>
            <a:spLocks noChangeArrowheads="1"/>
          </p:cNvSpPr>
          <p:nvPr/>
        </p:nvSpPr>
        <p:spPr bwMode="auto">
          <a:xfrm>
            <a:off x="2041525" y="2163763"/>
            <a:ext cx="1058863" cy="1006475"/>
          </a:xfrm>
          <a:prstGeom prst="rect">
            <a:avLst/>
          </a:prstGeom>
          <a:noFill/>
          <a:ln w="9525">
            <a:noFill/>
            <a:miter lim="800000"/>
            <a:headEnd/>
            <a:tailEnd/>
          </a:ln>
          <a:effectLst/>
        </p:spPr>
        <p:txBody>
          <a:bodyPr wrap="none" lIns="92075" tIns="46038" rIns="92075" bIns="46038">
            <a:spAutoFit/>
          </a:bodyPr>
          <a:lstStyle/>
          <a:p>
            <a:pPr eaLnBrk="0" hangingPunct="0"/>
            <a:r>
              <a:rPr lang="tr-TR" sz="2000">
                <a:solidFill>
                  <a:srgbClr val="000000"/>
                </a:solidFill>
                <a:latin typeface="Arial" pitchFamily="34" charset="0"/>
              </a:rPr>
              <a:t>AMAN !</a:t>
            </a:r>
            <a:endParaRPr lang="tr-TR" sz="2000">
              <a:solidFill>
                <a:schemeClr val="tx2"/>
              </a:solidFill>
              <a:latin typeface="Arial" pitchFamily="34" charset="0"/>
            </a:endParaRPr>
          </a:p>
          <a:p>
            <a:pPr eaLnBrk="0" hangingPunct="0"/>
            <a:endParaRPr lang="tr-TR" sz="2000">
              <a:solidFill>
                <a:schemeClr val="tx2"/>
              </a:solidFill>
              <a:latin typeface="Arial" pitchFamily="34" charset="0"/>
            </a:endParaRPr>
          </a:p>
          <a:p>
            <a:pPr eaLnBrk="0" hangingPunct="0"/>
            <a:endParaRPr lang="tr-TR" sz="2000">
              <a:solidFill>
                <a:schemeClr val="tx2"/>
              </a:solidFill>
              <a:latin typeface="Arial" pitchFamily="34" charset="0"/>
            </a:endParaRPr>
          </a:p>
        </p:txBody>
      </p:sp>
      <p:sp>
        <p:nvSpPr>
          <p:cNvPr id="14341" name="Rectangle 5"/>
          <p:cNvSpPr>
            <a:spLocks noChangeArrowheads="1"/>
          </p:cNvSpPr>
          <p:nvPr/>
        </p:nvSpPr>
        <p:spPr bwMode="auto">
          <a:xfrm>
            <a:off x="1127125" y="2544763"/>
            <a:ext cx="2724150" cy="396875"/>
          </a:xfrm>
          <a:prstGeom prst="rect">
            <a:avLst/>
          </a:prstGeom>
          <a:noFill/>
          <a:ln w="9525">
            <a:noFill/>
            <a:miter lim="800000"/>
            <a:headEnd/>
            <a:tailEnd/>
          </a:ln>
          <a:effectLst/>
        </p:spPr>
        <p:txBody>
          <a:bodyPr wrap="none" lIns="92075" tIns="46038" rIns="92075" bIns="46038">
            <a:spAutoFit/>
          </a:bodyPr>
          <a:lstStyle/>
          <a:p>
            <a:pPr eaLnBrk="0" hangingPunct="0"/>
            <a:r>
              <a:rPr lang="tr-TR" sz="2000">
                <a:solidFill>
                  <a:srgbClr val="000000"/>
                </a:solidFill>
                <a:latin typeface="Arial" pitchFamily="34" charset="0"/>
              </a:rPr>
              <a:t>NE İYİ BİR DİNLEYİCİ</a:t>
            </a:r>
          </a:p>
        </p:txBody>
      </p:sp>
      <p:sp>
        <p:nvSpPr>
          <p:cNvPr id="14342" name="Rectangle 6"/>
          <p:cNvSpPr>
            <a:spLocks noGrp="1" noChangeArrowheads="1"/>
          </p:cNvSpPr>
          <p:nvPr>
            <p:ph type="body" sz="half" idx="2"/>
          </p:nvPr>
        </p:nvSpPr>
        <p:spPr>
          <a:noFill/>
          <a:ln/>
        </p:spPr>
        <p:txBody>
          <a:bodyPr lIns="92075" tIns="46038" rIns="92075" bIns="46038"/>
          <a:lstStyle/>
          <a:p>
            <a:r>
              <a:rPr lang="tr-TR" sz="2400"/>
              <a:t>ANLATILANLARIN BASİT BİR TEKRARI,</a:t>
            </a:r>
          </a:p>
          <a:p>
            <a:r>
              <a:rPr lang="tr-TR" sz="2400"/>
              <a:t>ANLATILANLARIN DUYULDUĞUNA İLİŞKİN BİR MESAJ,</a:t>
            </a:r>
          </a:p>
          <a:p>
            <a:r>
              <a:rPr lang="tr-TR" sz="2400"/>
              <a:t>ANLATILANLARI ÖZETLEME,</a:t>
            </a:r>
          </a:p>
          <a:p>
            <a:r>
              <a:rPr lang="tr-TR" sz="2400"/>
              <a:t>DUYGULARI DİLE GETİRME,</a:t>
            </a:r>
          </a:p>
        </p:txBody>
      </p:sp>
    </p:spTree>
    <p:extLst>
      <p:ext uri="{BB962C8B-B14F-4D97-AF65-F5344CB8AC3E}">
        <p14:creationId xmlns:p14="http://schemas.microsoft.com/office/powerpoint/2010/main" xmlns="" val="325542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subTnLst>
                                    <p:animClr clrSpc="rgb" dir="cw">
                                      <p:cBhvr override="childStyle">
                                        <p:cTn dur="1" fill="hold" display="0" masterRel="nextClick" afterEffect="1"/>
                                        <p:tgtEl>
                                          <p:spTgt spid="14338"/>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14339"/>
                                        </p:tgtEl>
                                        <p:attrNameLst>
                                          <p:attrName>style.visibility</p:attrName>
                                        </p:attrNameLst>
                                      </p:cBhvr>
                                      <p:to>
                                        <p:strVal val="visible"/>
                                      </p:to>
                                    </p:set>
                                    <p:anim calcmode="lin" valueType="num">
                                      <p:cBhvr additive="base">
                                        <p:cTn id="11" dur="500" fill="hold"/>
                                        <p:tgtEl>
                                          <p:spTgt spid="14339"/>
                                        </p:tgtEl>
                                        <p:attrNameLst>
                                          <p:attrName>ppt_x</p:attrName>
                                        </p:attrNameLst>
                                      </p:cBhvr>
                                      <p:tavLst>
                                        <p:tav tm="0">
                                          <p:val>
                                            <p:strVal val="0-#ppt_w/2"/>
                                          </p:val>
                                        </p:tav>
                                        <p:tav tm="100000">
                                          <p:val>
                                            <p:strVal val="#ppt_x"/>
                                          </p:val>
                                        </p:tav>
                                      </p:tavLst>
                                    </p:anim>
                                    <p:anim calcmode="lin" valueType="num">
                                      <p:cBhvr additive="base">
                                        <p:cTn id="12" dur="500" fill="hold"/>
                                        <p:tgtEl>
                                          <p:spTgt spid="143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Islık"/>
                                        </p:tgtEl>
                                      </p:cMediaNode>
                                    </p:audio>
                                  </p:sub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4340"/>
                                        </p:tgtEl>
                                        <p:attrNameLst>
                                          <p:attrName>style.visibility</p:attrName>
                                        </p:attrNameLst>
                                      </p:cBhvr>
                                      <p:to>
                                        <p:strVal val="visible"/>
                                      </p:to>
                                    </p:set>
                                    <p:anim calcmode="lin" valueType="num">
                                      <p:cBhvr additive="base">
                                        <p:cTn id="16" dur="500" fill="hold"/>
                                        <p:tgtEl>
                                          <p:spTgt spid="14340"/>
                                        </p:tgtEl>
                                        <p:attrNameLst>
                                          <p:attrName>ppt_x</p:attrName>
                                        </p:attrNameLst>
                                      </p:cBhvr>
                                      <p:tavLst>
                                        <p:tav tm="0">
                                          <p:val>
                                            <p:strVal val="#ppt_x"/>
                                          </p:val>
                                        </p:tav>
                                        <p:tav tm="100000">
                                          <p:val>
                                            <p:strVal val="#ppt_x"/>
                                          </p:val>
                                        </p:tav>
                                      </p:tavLst>
                                    </p:anim>
                                    <p:anim calcmode="lin" valueType="num">
                                      <p:cBhvr additive="base">
                                        <p:cTn id="17" dur="500" fill="hold"/>
                                        <p:tgtEl>
                                          <p:spTgt spid="143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5" name="Daktilo"/>
                                        </p:tgtEl>
                                      </p:cMediaNode>
                                    </p:audio>
                                  </p:sub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4341"/>
                                        </p:tgtEl>
                                        <p:attrNameLst>
                                          <p:attrName>style.visibility</p:attrName>
                                        </p:attrNameLst>
                                      </p:cBhvr>
                                      <p:to>
                                        <p:strVal val="visible"/>
                                      </p:to>
                                    </p:set>
                                    <p:anim calcmode="lin" valueType="num">
                                      <p:cBhvr additive="base">
                                        <p:cTn id="21" dur="500" fill="hold"/>
                                        <p:tgtEl>
                                          <p:spTgt spid="14341"/>
                                        </p:tgtEl>
                                        <p:attrNameLst>
                                          <p:attrName>ppt_x</p:attrName>
                                        </p:attrNameLst>
                                      </p:cBhvr>
                                      <p:tavLst>
                                        <p:tav tm="0">
                                          <p:val>
                                            <p:strVal val="#ppt_x"/>
                                          </p:val>
                                        </p:tav>
                                        <p:tav tm="100000">
                                          <p:val>
                                            <p:strVal val="#ppt_x"/>
                                          </p:val>
                                        </p:tav>
                                      </p:tavLst>
                                    </p:anim>
                                    <p:anim calcmode="lin" valueType="num">
                                      <p:cBhvr additive="base">
                                        <p:cTn id="22" dur="500" fill="hold"/>
                                        <p:tgtEl>
                                          <p:spTgt spid="143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Daktilo"/>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iterate type="wd">
                                    <p:tmPct val="100000"/>
                                  </p:iterate>
                                  <p:childTnLst>
                                    <p:set>
                                      <p:cBhvr>
                                        <p:cTn id="26" dur="1" fill="hold">
                                          <p:stCondLst>
                                            <p:cond delay="0"/>
                                          </p:stCondLst>
                                        </p:cTn>
                                        <p:tgtEl>
                                          <p:spTgt spid="14342">
                                            <p:txEl>
                                              <p:pRg st="0" end="0"/>
                                            </p:txEl>
                                          </p:spTgt>
                                        </p:tgtEl>
                                        <p:attrNameLst>
                                          <p:attrName>style.visibility</p:attrName>
                                        </p:attrNameLst>
                                      </p:cBhvr>
                                      <p:to>
                                        <p:strVal val="visible"/>
                                      </p:to>
                                    </p:set>
                                    <p:animEffect transition="in" filter="box(in)">
                                      <p:cBhvr>
                                        <p:cTn id="27" dur="300"/>
                                        <p:tgtEl>
                                          <p:spTgt spid="14342">
                                            <p:txEl>
                                              <p:pRg st="0" end="0"/>
                                            </p:txEl>
                                          </p:spTgt>
                                        </p:tgtEl>
                                      </p:cBhvr>
                                    </p:animEffect>
                                  </p:childTnLst>
                                  <p:subTnLst>
                                    <p:animClr clrSpc="rgb" dir="cw">
                                      <p:cBhvr override="childStyle">
                                        <p:cTn dur="1" fill="hold" display="0" masterRel="nextClick" afterEffect="1"/>
                                        <p:tgtEl>
                                          <p:spTgt spid="14342">
                                            <p:txEl>
                                              <p:pRg st="0" end="0"/>
                                            </p:txEl>
                                          </p:spTgt>
                                        </p:tgtEl>
                                        <p:attrNameLst>
                                          <p:attrName>ppt_c</p:attrName>
                                        </p:attrNameLst>
                                      </p:cBhvr>
                                      <p:to>
                                        <a:schemeClr val="hlink"/>
                                      </p:to>
                                    </p:animClr>
                                    <p:audio>
                                      <p:cMediaNode>
                                        <p:cTn display="0" masterRel="sameClick">
                                          <p:stCondLst>
                                            <p:cond evt="begin" delay="0">
                                              <p:tn val="25"/>
                                            </p:cond>
                                          </p:stCondLst>
                                          <p:endCondLst>
                                            <p:cond evt="onStopAudio" delay="0">
                                              <p:tgtEl>
                                                <p:sldTgt/>
                                              </p:tgtEl>
                                            </p:cond>
                                          </p:endCondLst>
                                        </p:cTn>
                                        <p:tgtEl>
                                          <p:sndTgt r:embed="rId6" name="Lazer"/>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iterate type="wd">
                                    <p:tmPct val="100000"/>
                                  </p:iterate>
                                  <p:childTnLst>
                                    <p:set>
                                      <p:cBhvr>
                                        <p:cTn id="31" dur="1" fill="hold">
                                          <p:stCondLst>
                                            <p:cond delay="0"/>
                                          </p:stCondLst>
                                        </p:cTn>
                                        <p:tgtEl>
                                          <p:spTgt spid="14342">
                                            <p:txEl>
                                              <p:pRg st="1" end="1"/>
                                            </p:txEl>
                                          </p:spTgt>
                                        </p:tgtEl>
                                        <p:attrNameLst>
                                          <p:attrName>style.visibility</p:attrName>
                                        </p:attrNameLst>
                                      </p:cBhvr>
                                      <p:to>
                                        <p:strVal val="visible"/>
                                      </p:to>
                                    </p:set>
                                    <p:animEffect transition="in" filter="box(in)">
                                      <p:cBhvr>
                                        <p:cTn id="32" dur="300"/>
                                        <p:tgtEl>
                                          <p:spTgt spid="14342">
                                            <p:txEl>
                                              <p:pRg st="1" end="1"/>
                                            </p:txEl>
                                          </p:spTgt>
                                        </p:tgtEl>
                                      </p:cBhvr>
                                    </p:animEffect>
                                  </p:childTnLst>
                                  <p:subTnLst>
                                    <p:animClr clrSpc="rgb" dir="cw">
                                      <p:cBhvr override="childStyle">
                                        <p:cTn dur="1" fill="hold" display="0" masterRel="nextClick" afterEffect="1"/>
                                        <p:tgtEl>
                                          <p:spTgt spid="14342">
                                            <p:txEl>
                                              <p:pRg st="1" end="1"/>
                                            </p:txEl>
                                          </p:spTgt>
                                        </p:tgtEl>
                                        <p:attrNameLst>
                                          <p:attrName>ppt_c</p:attrName>
                                        </p:attrNameLst>
                                      </p:cBhvr>
                                      <p:to>
                                        <a:schemeClr val="hlink"/>
                                      </p:to>
                                    </p:animClr>
                                    <p:audio>
                                      <p:cMediaNode>
                                        <p:cTn display="0" masterRel="sameClick">
                                          <p:stCondLst>
                                            <p:cond evt="begin" delay="0">
                                              <p:tn val="30"/>
                                            </p:cond>
                                          </p:stCondLst>
                                          <p:endCondLst>
                                            <p:cond evt="onStopAudio" delay="0">
                                              <p:tgtEl>
                                                <p:sldTgt/>
                                              </p:tgtEl>
                                            </p:cond>
                                          </p:endCondLst>
                                        </p:cTn>
                                        <p:tgtEl>
                                          <p:sndTgt r:embed="rId6" name="Lazer"/>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iterate type="wd">
                                    <p:tmPct val="100000"/>
                                  </p:iterate>
                                  <p:childTnLst>
                                    <p:set>
                                      <p:cBhvr>
                                        <p:cTn id="36" dur="1" fill="hold">
                                          <p:stCondLst>
                                            <p:cond delay="0"/>
                                          </p:stCondLst>
                                        </p:cTn>
                                        <p:tgtEl>
                                          <p:spTgt spid="14342">
                                            <p:txEl>
                                              <p:pRg st="2" end="2"/>
                                            </p:txEl>
                                          </p:spTgt>
                                        </p:tgtEl>
                                        <p:attrNameLst>
                                          <p:attrName>style.visibility</p:attrName>
                                        </p:attrNameLst>
                                      </p:cBhvr>
                                      <p:to>
                                        <p:strVal val="visible"/>
                                      </p:to>
                                    </p:set>
                                    <p:animEffect transition="in" filter="box(in)">
                                      <p:cBhvr>
                                        <p:cTn id="37" dur="300"/>
                                        <p:tgtEl>
                                          <p:spTgt spid="14342">
                                            <p:txEl>
                                              <p:pRg st="2" end="2"/>
                                            </p:txEl>
                                          </p:spTgt>
                                        </p:tgtEl>
                                      </p:cBhvr>
                                    </p:animEffect>
                                  </p:childTnLst>
                                  <p:subTnLst>
                                    <p:animClr clrSpc="rgb" dir="cw">
                                      <p:cBhvr override="childStyle">
                                        <p:cTn dur="1" fill="hold" display="0" masterRel="nextClick" afterEffect="1"/>
                                        <p:tgtEl>
                                          <p:spTgt spid="14342">
                                            <p:txEl>
                                              <p:pRg st="2" end="2"/>
                                            </p:txEl>
                                          </p:spTgt>
                                        </p:tgtEl>
                                        <p:attrNameLst>
                                          <p:attrName>ppt_c</p:attrName>
                                        </p:attrNameLst>
                                      </p:cBhvr>
                                      <p:to>
                                        <a:schemeClr val="hlink"/>
                                      </p:to>
                                    </p:animClr>
                                    <p:audio>
                                      <p:cMediaNode>
                                        <p:cTn display="0" masterRel="sameClick">
                                          <p:stCondLst>
                                            <p:cond evt="begin" delay="0">
                                              <p:tn val="35"/>
                                            </p:cond>
                                          </p:stCondLst>
                                          <p:endCondLst>
                                            <p:cond evt="onStopAudio" delay="0">
                                              <p:tgtEl>
                                                <p:sldTgt/>
                                              </p:tgtEl>
                                            </p:cond>
                                          </p:endCondLst>
                                        </p:cTn>
                                        <p:tgtEl>
                                          <p:sndTgt r:embed="rId6" name="Lazer"/>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iterate type="wd">
                                    <p:tmPct val="100000"/>
                                  </p:iterate>
                                  <p:childTnLst>
                                    <p:set>
                                      <p:cBhvr>
                                        <p:cTn id="41" dur="1" fill="hold">
                                          <p:stCondLst>
                                            <p:cond delay="0"/>
                                          </p:stCondLst>
                                        </p:cTn>
                                        <p:tgtEl>
                                          <p:spTgt spid="14342">
                                            <p:txEl>
                                              <p:pRg st="3" end="3"/>
                                            </p:txEl>
                                          </p:spTgt>
                                        </p:tgtEl>
                                        <p:attrNameLst>
                                          <p:attrName>style.visibility</p:attrName>
                                        </p:attrNameLst>
                                      </p:cBhvr>
                                      <p:to>
                                        <p:strVal val="visible"/>
                                      </p:to>
                                    </p:set>
                                    <p:animEffect transition="in" filter="box(in)">
                                      <p:cBhvr>
                                        <p:cTn id="42" dur="300"/>
                                        <p:tgtEl>
                                          <p:spTgt spid="14342">
                                            <p:txEl>
                                              <p:pRg st="3" end="3"/>
                                            </p:txEl>
                                          </p:spTgt>
                                        </p:tgtEl>
                                      </p:cBhvr>
                                    </p:animEffect>
                                  </p:childTnLst>
                                  <p:subTnLst>
                                    <p:animClr clrSpc="rgb" dir="cw">
                                      <p:cBhvr override="childStyle">
                                        <p:cTn dur="1" fill="hold" display="0" masterRel="nextClick" afterEffect="1"/>
                                        <p:tgtEl>
                                          <p:spTgt spid="14342">
                                            <p:txEl>
                                              <p:pRg st="3" end="3"/>
                                            </p:txEl>
                                          </p:spTgt>
                                        </p:tgtEl>
                                        <p:attrNameLst>
                                          <p:attrName>ppt_c</p:attrName>
                                        </p:attrNameLst>
                                      </p:cBhvr>
                                      <p:to>
                                        <a:schemeClr val="hlink"/>
                                      </p:to>
                                    </p:animClr>
                                    <p:audio>
                                      <p:cMediaNode>
                                        <p:cTn display="0" masterRel="sameClick">
                                          <p:stCondLst>
                                            <p:cond evt="begin" delay="0">
                                              <p:tn val="40"/>
                                            </p:cond>
                                          </p:stCondLst>
                                          <p:endCondLst>
                                            <p:cond evt="onStopAudio" delay="0">
                                              <p:tgtEl>
                                                <p:sldTgt/>
                                              </p:tgtEl>
                                            </p:cond>
                                          </p:endCondLst>
                                        </p:cTn>
                                        <p:tgtEl>
                                          <p:sndTgt r:embed="rId6" name="Laz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autoUpdateAnimBg="0"/>
      <p:bldP spid="14340" grpId="0" autoUpdateAnimBg="0"/>
      <p:bldP spid="14341" grpId="0" autoUpdateAnimBg="0"/>
      <p:bldP spid="1434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fld id="{50378638-92E5-410F-BD8A-41AE02D243FE}" type="slidenum">
              <a:rPr lang="tr-TR"/>
              <a:pPr/>
              <a:t>34</a:t>
            </a:fld>
            <a:endParaRPr lang="tr-TR"/>
          </a:p>
        </p:txBody>
      </p:sp>
      <p:sp>
        <p:nvSpPr>
          <p:cNvPr id="15362" name="Rectangle 2"/>
          <p:cNvSpPr>
            <a:spLocks noGrp="1" noChangeArrowheads="1"/>
          </p:cNvSpPr>
          <p:nvPr>
            <p:ph type="title"/>
          </p:nvPr>
        </p:nvSpPr>
        <p:spPr>
          <a:noFill/>
          <a:ln/>
        </p:spPr>
        <p:txBody>
          <a:bodyPr lIns="92075" tIns="46038" rIns="92075" bIns="46038" anchor="ctr"/>
          <a:lstStyle/>
          <a:p>
            <a:r>
              <a:rPr lang="tr-TR" b="1" u="sng"/>
              <a:t>ETKİN DİNLEMENİN FAYDALARI</a:t>
            </a:r>
          </a:p>
        </p:txBody>
      </p:sp>
      <p:sp>
        <p:nvSpPr>
          <p:cNvPr id="15363" name="Rectangle 3"/>
          <p:cNvSpPr>
            <a:spLocks noChangeArrowheads="1"/>
          </p:cNvSpPr>
          <p:nvPr/>
        </p:nvSpPr>
        <p:spPr bwMode="auto">
          <a:xfrm>
            <a:off x="288925" y="1965325"/>
            <a:ext cx="8856663" cy="1917700"/>
          </a:xfrm>
          <a:prstGeom prst="rect">
            <a:avLst/>
          </a:prstGeom>
          <a:noFill/>
          <a:ln w="9525">
            <a:noFill/>
            <a:miter lim="800000"/>
            <a:headEnd/>
            <a:tailEnd/>
          </a:ln>
          <a:effectLst/>
        </p:spPr>
        <p:txBody>
          <a:bodyPr wrap="none" lIns="92075" tIns="46038" rIns="92075" bIns="46038">
            <a:spAutoFit/>
          </a:bodyPr>
          <a:lstStyle/>
          <a:p>
            <a:pPr eaLnBrk="0" hangingPunct="0"/>
            <a:r>
              <a:rPr lang="tr-TR" sz="2400">
                <a:solidFill>
                  <a:schemeClr val="tx2"/>
                </a:solidFill>
                <a:latin typeface="Arial" pitchFamily="34" charset="0"/>
              </a:rPr>
              <a:t>*KİŞİ KENDİNİ DİNLEYEN KİŞİYE YAKIN HİSSEDER,</a:t>
            </a:r>
          </a:p>
          <a:p>
            <a:pPr eaLnBrk="0" hangingPunct="0"/>
            <a:r>
              <a:rPr lang="tr-TR" sz="2400">
                <a:solidFill>
                  <a:schemeClr val="tx2"/>
                </a:solidFill>
                <a:latin typeface="Arial" pitchFamily="34" charset="0"/>
              </a:rPr>
              <a:t>*SORUNUNU İLK BAŞTAKİ KADAR ÖNEMLİ GÖRMEYEBİLİR,</a:t>
            </a:r>
          </a:p>
          <a:p>
            <a:pPr eaLnBrk="0" hangingPunct="0"/>
            <a:r>
              <a:rPr lang="tr-TR" sz="2400">
                <a:solidFill>
                  <a:schemeClr val="tx2"/>
                </a:solidFill>
                <a:latin typeface="Arial" pitchFamily="34" charset="0"/>
              </a:rPr>
              <a:t>*SORUNUNU RAHATLIKLA DİLE GETİRDİĞİ İÇİN,ÇÖZÜM</a:t>
            </a:r>
          </a:p>
          <a:p>
            <a:pPr eaLnBrk="0" hangingPunct="0"/>
            <a:r>
              <a:rPr lang="tr-TR" sz="2400">
                <a:solidFill>
                  <a:schemeClr val="tx2"/>
                </a:solidFill>
                <a:latin typeface="Arial" pitchFamily="34" charset="0"/>
              </a:rPr>
              <a:t> YOLLARINI DA DAHA RAHAT DÜŞÜNEBİLİR.</a:t>
            </a:r>
          </a:p>
          <a:p>
            <a:pPr eaLnBrk="0" hangingPunct="0"/>
            <a:r>
              <a:rPr lang="tr-TR" sz="2400">
                <a:solidFill>
                  <a:schemeClr val="tx2"/>
                </a:solidFill>
                <a:latin typeface="Arial" pitchFamily="34" charset="0"/>
              </a:rPr>
              <a:t> </a:t>
            </a:r>
          </a:p>
        </p:txBody>
      </p:sp>
      <p:graphicFrame>
        <p:nvGraphicFramePr>
          <p:cNvPr id="15364" name="Object 4"/>
          <p:cNvGraphicFramePr>
            <a:graphicFrameLocks/>
          </p:cNvGraphicFramePr>
          <p:nvPr/>
        </p:nvGraphicFramePr>
        <p:xfrm>
          <a:off x="2209800" y="3657600"/>
          <a:ext cx="4572000" cy="2667000"/>
        </p:xfrm>
        <a:graphic>
          <a:graphicData uri="http://schemas.openxmlformats.org/presentationml/2006/ole">
            <p:oleObj spid="_x0000_s10244" name="Klip" r:id="rId6" imgW="3658947" imgH="3333049" progId="">
              <p:embed/>
            </p:oleObj>
          </a:graphicData>
        </a:graphic>
      </p:graphicFrame>
    </p:spTree>
    <p:extLst>
      <p:ext uri="{BB962C8B-B14F-4D97-AF65-F5344CB8AC3E}">
        <p14:creationId xmlns:p14="http://schemas.microsoft.com/office/powerpoint/2010/main" xmlns="" val="128718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across)">
                                      <p:cBhvr>
                                        <p:cTn id="7" dur="500"/>
                                        <p:tgtEl>
                                          <p:spTgt spid="15362"/>
                                        </p:tgtEl>
                                      </p:cBhvr>
                                    </p:animEffect>
                                  </p:childTnLst>
                                  <p:subTnLst>
                                    <p:audio>
                                      <p:cMediaNode>
                                        <p:cTn display="0" masterRel="sameClick">
                                          <p:stCondLst>
                                            <p:cond evt="begin" delay="0">
                                              <p:tn val="5"/>
                                            </p:cond>
                                          </p:stCondLst>
                                          <p:endCondLst>
                                            <p:cond evt="onStopAudio" delay="0">
                                              <p:tgtEl>
                                                <p:sldTgt/>
                                              </p:tgtEl>
                                            </p:cond>
                                          </p:endCondLst>
                                        </p:cTn>
                                        <p:tgtEl>
                                          <p:sndTgt r:embed="rId3" name="Kamera"/>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2" dur="500"/>
                                        <p:tgtEl>
                                          <p:spTgt spid="15363">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Lazer"/>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7" dur="500"/>
                                        <p:tgtEl>
                                          <p:spTgt spid="15363">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4" name="Lazer"/>
                                        </p:tgtEl>
                                      </p:cMediaNode>
                                    </p:audio>
                                  </p:sub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22" dur="500"/>
                                        <p:tgtEl>
                                          <p:spTgt spid="15363">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4" name="Lazer"/>
                                        </p:tgtEl>
                                      </p:cMediaNode>
                                    </p:audio>
                                  </p:sub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7" dur="500"/>
                                        <p:tgtEl>
                                          <p:spTgt spid="15363">
                                            <p:txEl>
                                              <p:pRg st="3" end="3"/>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4" name="Lazer"/>
                                        </p:tgtEl>
                                      </p:cMediaNode>
                                    </p:audio>
                                  </p:sub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32" dur="500"/>
                                        <p:tgtEl>
                                          <p:spTgt spid="15363">
                                            <p:txEl>
                                              <p:pRg st="4" end="4"/>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4" name="Lazer"/>
                                        </p:tgtEl>
                                      </p:cMediaNode>
                                    </p:audio>
                                  </p:subTnLst>
                                </p:cTn>
                              </p:par>
                            </p:childTnLst>
                          </p:cTn>
                        </p:par>
                        <p:par>
                          <p:cTn id="33" fill="hold">
                            <p:stCondLst>
                              <p:cond delay="500"/>
                            </p:stCondLst>
                            <p:childTnLst>
                              <p:par>
                                <p:cTn id="34" presetID="2" presetClass="entr" presetSubtype="1" fill="hold" nodeType="afterEffect">
                                  <p:stCondLst>
                                    <p:cond delay="0"/>
                                  </p:stCondLst>
                                  <p:childTnLst>
                                    <p:set>
                                      <p:cBhvr>
                                        <p:cTn id="35" dur="1" fill="hold">
                                          <p:stCondLst>
                                            <p:cond delay="0"/>
                                          </p:stCondLst>
                                        </p:cTn>
                                        <p:tgtEl>
                                          <p:spTgt spid="15364"/>
                                        </p:tgtEl>
                                        <p:attrNameLst>
                                          <p:attrName>style.visibility</p:attrName>
                                        </p:attrNameLst>
                                      </p:cBhvr>
                                      <p:to>
                                        <p:strVal val="visible"/>
                                      </p:to>
                                    </p:set>
                                    <p:anim calcmode="lin" valueType="num">
                                      <p:cBhvr additive="base">
                                        <p:cTn id="36" dur="500" fill="hold"/>
                                        <p:tgtEl>
                                          <p:spTgt spid="15364"/>
                                        </p:tgtEl>
                                        <p:attrNameLst>
                                          <p:attrName>ppt_x</p:attrName>
                                        </p:attrNameLst>
                                      </p:cBhvr>
                                      <p:tavLst>
                                        <p:tav tm="0">
                                          <p:val>
                                            <p:strVal val="#ppt_x"/>
                                          </p:val>
                                        </p:tav>
                                        <p:tav tm="100000">
                                          <p:val>
                                            <p:strVal val="#ppt_x"/>
                                          </p:val>
                                        </p:tav>
                                      </p:tavLst>
                                    </p:anim>
                                    <p:anim calcmode="lin" valueType="num">
                                      <p:cBhvr additive="base">
                                        <p:cTn id="37" dur="500" fill="hold"/>
                                        <p:tgtEl>
                                          <p:spTgt spid="1536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Fr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autoUpdateAnimBg="0"/>
      <p:bldP spid="1536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5 Slayt Numarası Yer Tutucusu"/>
          <p:cNvSpPr>
            <a:spLocks noGrp="1"/>
          </p:cNvSpPr>
          <p:nvPr>
            <p:ph type="sldNum" sz="quarter" idx="12"/>
          </p:nvPr>
        </p:nvSpPr>
        <p:spPr/>
        <p:txBody>
          <a:bodyPr/>
          <a:lstStyle/>
          <a:p>
            <a:fld id="{C424934D-4C66-4181-B929-D037F07F95C6}" type="slidenum">
              <a:rPr lang="tr-TR"/>
              <a:pPr/>
              <a:t>35</a:t>
            </a:fld>
            <a:endParaRPr lang="tr-TR"/>
          </a:p>
        </p:txBody>
      </p:sp>
      <p:sp>
        <p:nvSpPr>
          <p:cNvPr id="16386" name="Rectangle 2"/>
          <p:cNvSpPr>
            <a:spLocks noGrp="1" noChangeArrowheads="1"/>
          </p:cNvSpPr>
          <p:nvPr>
            <p:ph type="title"/>
          </p:nvPr>
        </p:nvSpPr>
        <p:spPr>
          <a:noFill/>
          <a:ln/>
        </p:spPr>
        <p:txBody>
          <a:bodyPr lIns="92075" tIns="46038" rIns="92075" bIns="46038" anchor="ctr">
            <a:normAutofit fontScale="90000"/>
          </a:bodyPr>
          <a:lstStyle/>
          <a:p>
            <a:r>
              <a:rPr lang="tr-TR" b="1" u="sng"/>
              <a:t>DİNLERKEN KONUŞANIN TEŞVİK EDİLMESİ</a:t>
            </a:r>
          </a:p>
        </p:txBody>
      </p:sp>
      <p:sp>
        <p:nvSpPr>
          <p:cNvPr id="16387" name="Rectangle 3"/>
          <p:cNvSpPr>
            <a:spLocks noGrp="1" noChangeArrowheads="1"/>
          </p:cNvSpPr>
          <p:nvPr>
            <p:ph type="body" idx="1"/>
          </p:nvPr>
        </p:nvSpPr>
        <p:spPr>
          <a:xfrm>
            <a:off x="685800" y="2438400"/>
            <a:ext cx="7772400" cy="3505200"/>
          </a:xfrm>
          <a:noFill/>
          <a:ln/>
        </p:spPr>
        <p:txBody>
          <a:bodyPr lIns="92075" tIns="46038" rIns="92075" bIns="46038"/>
          <a:lstStyle/>
          <a:p>
            <a:r>
              <a:rPr lang="tr-TR" sz="2400"/>
              <a:t>KONUŞAN KİŞİNİN ANLATTIKLARINDA YER ALAN ANAHTAR SÖZCÜKLERİN TEKRARLANMASI İLE,</a:t>
            </a:r>
          </a:p>
          <a:p>
            <a:r>
              <a:rPr lang="tr-TR" sz="2400"/>
              <a:t>TEK SÖZCÜKLÜ TEKRAR ETTİRİCİLER İLE, (HIHI,EEE,SONRA,BAŞKA)</a:t>
            </a:r>
          </a:p>
          <a:p>
            <a:r>
              <a:rPr lang="tr-TR" sz="2400"/>
              <a:t>KONUŞMANIN SÜRMESİNE YARAYACAK KISA SORULARIN SORULMASI İLE GERÇEKLEŞTİRİLEBİLİR.(NASIL OLDU?)</a:t>
            </a:r>
          </a:p>
        </p:txBody>
      </p:sp>
    </p:spTree>
    <p:extLst>
      <p:ext uri="{BB962C8B-B14F-4D97-AF65-F5344CB8AC3E}">
        <p14:creationId xmlns:p14="http://schemas.microsoft.com/office/powerpoint/2010/main" xmlns="" val="67085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iterate type="wd">
                                    <p:tmPct val="100000"/>
                                  </p:iterate>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box(in)">
                                      <p:cBhvr>
                                        <p:cTn id="7" dur="300"/>
                                        <p:tgtEl>
                                          <p:spTgt spid="16386">
                                            <p:txEl>
                                              <p:pRg st="0" end="0"/>
                                            </p:txEl>
                                          </p:spTgt>
                                        </p:tgtEl>
                                      </p:cBhvr>
                                    </p:animEffect>
                                  </p:childTnLst>
                                  <p:subTnLst>
                                    <p:animClr clrSpc="rgb" dir="cw">
                                      <p:cBhvr override="childStyle">
                                        <p:cTn dur="1" fill="hold" display="0" masterRel="nextClick" afterEffect="1"/>
                                        <p:tgtEl>
                                          <p:spTgt spid="16386">
                                            <p:txEl>
                                              <p:pRg st="0" end="0"/>
                                            </p:txEl>
                                          </p:spTgt>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2" name="Kamera"/>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wipe(up)">
                                      <p:cBhvr>
                                        <p:cTn id="12" dur="500"/>
                                        <p:tgtEl>
                                          <p:spTgt spid="16387">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Lazer"/>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wipe(up)">
                                      <p:cBhvr>
                                        <p:cTn id="17" dur="500"/>
                                        <p:tgtEl>
                                          <p:spTgt spid="16387">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Lazer"/>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wipe(up)">
                                      <p:cBhvr>
                                        <p:cTn id="22" dur="500"/>
                                        <p:tgtEl>
                                          <p:spTgt spid="16387">
                                            <p:txEl>
                                              <p:pRg st="2" end="2"/>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Lazer"/>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P spid="16387" grpId="0" build="p" bldLvl="2"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572B7644-6D2C-4400-AE2A-480CBCC6F45C}" type="slidenum">
              <a:rPr lang="tr-TR"/>
              <a:pPr/>
              <a:t>36</a:t>
            </a:fld>
            <a:endParaRPr lang="tr-TR"/>
          </a:p>
        </p:txBody>
      </p:sp>
      <p:sp>
        <p:nvSpPr>
          <p:cNvPr id="17410" name="Rectangle 2"/>
          <p:cNvSpPr>
            <a:spLocks noGrp="1" noChangeArrowheads="1"/>
          </p:cNvSpPr>
          <p:nvPr>
            <p:ph type="title"/>
          </p:nvPr>
        </p:nvSpPr>
        <p:spPr>
          <a:noFill/>
          <a:ln/>
        </p:spPr>
        <p:txBody>
          <a:bodyPr lIns="92075" tIns="46038" rIns="92075" bIns="46038" anchor="ctr"/>
          <a:lstStyle/>
          <a:p>
            <a:r>
              <a:rPr lang="tr-TR" b="1" u="sng">
                <a:effectLst>
                  <a:outerShdw blurRad="38100" dist="38100" dir="2700000" algn="tl">
                    <a:srgbClr val="C0C0C0"/>
                  </a:outerShdw>
                </a:effectLst>
              </a:rPr>
              <a:t>DUYGULARIN KİŞİSELLEŞTİRİLMESİ</a:t>
            </a:r>
          </a:p>
        </p:txBody>
      </p:sp>
      <p:graphicFrame>
        <p:nvGraphicFramePr>
          <p:cNvPr id="17411" name="Object 3"/>
          <p:cNvGraphicFramePr>
            <a:graphicFrameLocks/>
          </p:cNvGraphicFramePr>
          <p:nvPr/>
        </p:nvGraphicFramePr>
        <p:xfrm>
          <a:off x="2819400" y="3657600"/>
          <a:ext cx="3124200" cy="2971800"/>
        </p:xfrm>
        <a:graphic>
          <a:graphicData uri="http://schemas.openxmlformats.org/presentationml/2006/ole">
            <p:oleObj spid="_x0000_s11268" name="Klip" r:id="rId5" imgW="654056" imgH="1166522" progId="">
              <p:embed/>
            </p:oleObj>
          </a:graphicData>
        </a:graphic>
      </p:graphicFrame>
      <p:sp>
        <p:nvSpPr>
          <p:cNvPr id="17412" name="Rectangle 4"/>
          <p:cNvSpPr>
            <a:spLocks noGrp="1" noChangeArrowheads="1"/>
          </p:cNvSpPr>
          <p:nvPr>
            <p:ph type="body" idx="1"/>
          </p:nvPr>
        </p:nvSpPr>
        <p:spPr>
          <a:xfrm>
            <a:off x="228600" y="1752600"/>
            <a:ext cx="8839200" cy="5103813"/>
          </a:xfrm>
          <a:noFill/>
          <a:ln/>
        </p:spPr>
        <p:txBody>
          <a:bodyPr lIns="92075" tIns="46038" rIns="92075" bIns="46038"/>
          <a:lstStyle/>
          <a:p>
            <a:r>
              <a:rPr lang="tr-TR" sz="2400"/>
              <a:t>KAYGI HİSSEDİYORSUN,ÇÜNKÜSINAVIN SONUCUNU BEKLİYORSUN.  </a:t>
            </a:r>
            <a:r>
              <a:rPr lang="tr-TR" sz="2000"/>
              <a:t>...........DUYGU......HİSSEDİYORSUN,ÇÜNKÜ...........</a:t>
            </a:r>
          </a:p>
          <a:p>
            <a:r>
              <a:rPr lang="tr-TR" sz="2400"/>
              <a:t>SINAV SONUCUNU BEKLEDİĞİN İÇİN KAYGILISIN. ........</a:t>
            </a:r>
            <a:r>
              <a:rPr lang="tr-TR" sz="2000"/>
              <a:t>OLAY/DURUM........İÇİN..........DUYGU............</a:t>
            </a:r>
          </a:p>
        </p:txBody>
      </p:sp>
    </p:spTree>
    <p:extLst>
      <p:ext uri="{BB962C8B-B14F-4D97-AF65-F5344CB8AC3E}">
        <p14:creationId xmlns:p14="http://schemas.microsoft.com/office/powerpoint/2010/main" xmlns="" val="15639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7410"/>
                                        </p:tgtEl>
                                        <p:attrNameLst>
                                          <p:attrName>ppt_c</p:attrName>
                                        </p:attrNameLst>
                                      </p:cBhvr>
                                      <p:to>
                                        <a:schemeClr val="hlink"/>
                                      </p:to>
                                    </p:animClr>
                                    <p:audio>
                                      <p:cMediaNode>
                                        <p:cTn display="0" masterRel="sameClick">
                                          <p:stCondLst>
                                            <p:cond evt="begin" delay="0">
                                              <p:tn val="5"/>
                                            </p:cond>
                                          </p:stCondLst>
                                          <p:endCondLst>
                                            <p:cond evt="onStopAudio" delay="0">
                                              <p:tgtEl>
                                                <p:sldTgt/>
                                              </p:tgtEl>
                                            </p:cond>
                                          </p:endCondLst>
                                        </p:cTn>
                                        <p:tgtEl>
                                          <p:sndTgt r:embed="rId3" name="Fren"/>
                                        </p:tgtEl>
                                      </p:cMediaNode>
                                    </p:audio>
                                  </p:sub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Effect transition="in" filter="dissolve">
                                      <p:cBhvr>
                                        <p:cTn id="13" dur="500"/>
                                        <p:tgtEl>
                                          <p:spTgt spid="17411"/>
                                        </p:tgtEl>
                                      </p:cBhvr>
                                    </p:animEffect>
                                  </p:childTnLst>
                                  <p:subTnLst>
                                    <p:audio>
                                      <p:cMediaNode>
                                        <p:cTn display="0" masterRel="sameClick">
                                          <p:stCondLst>
                                            <p:cond evt="begin" delay="0">
                                              <p:tn val="11"/>
                                            </p:cond>
                                          </p:stCondLst>
                                          <p:endCondLst>
                                            <p:cond evt="onStopAudio" delay="0">
                                              <p:tgtEl>
                                                <p:sldTgt/>
                                              </p:tgtEl>
                                            </p:cond>
                                          </p:endCondLst>
                                        </p:cTn>
                                        <p:tgtEl>
                                          <p:sndTgt r:embed="rId3" name="Fren"/>
                                        </p:tgtEl>
                                      </p:cMediaNode>
                                    </p:audio>
                                  </p:sub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412">
                                            <p:txEl>
                                              <p:pRg st="0" end="0"/>
                                            </p:txEl>
                                          </p:spTgt>
                                        </p:tgtEl>
                                        <p:attrNameLst>
                                          <p:attrName>style.visibility</p:attrName>
                                        </p:attrNameLst>
                                      </p:cBhvr>
                                      <p:to>
                                        <p:strVal val="visible"/>
                                      </p:to>
                                    </p:set>
                                    <p:animEffect transition="in" filter="barn(inVertical)">
                                      <p:cBhvr>
                                        <p:cTn id="18" dur="500"/>
                                        <p:tgtEl>
                                          <p:spTgt spid="17412">
                                            <p:txEl>
                                              <p:pRg st="0" end="0"/>
                                            </p:txEl>
                                          </p:spTgt>
                                        </p:tgtEl>
                                      </p:cBhvr>
                                    </p:animEffect>
                                  </p:childTnLst>
                                  <p:subTnLst>
                                    <p:animClr clrSpc="rgb" dir="cw">
                                      <p:cBhvr override="childStyle">
                                        <p:cTn dur="1" fill="hold" display="0" masterRel="nextClick" afterEffect="1"/>
                                        <p:tgtEl>
                                          <p:spTgt spid="17412">
                                            <p:txEl>
                                              <p:pRg st="0" end="0"/>
                                            </p:txEl>
                                          </p:spTgt>
                                        </p:tgtEl>
                                        <p:attrNameLst>
                                          <p:attrName>ppt_c</p:attrName>
                                        </p:attrNameLst>
                                      </p:cBhvr>
                                      <p:to>
                                        <a:schemeClr val="hlink"/>
                                      </p:to>
                                    </p:animClr>
                                    <p:audio>
                                      <p:cMediaNode>
                                        <p:cTn display="0" masterRel="sameClick">
                                          <p:stCondLst>
                                            <p:cond evt="begin" delay="0">
                                              <p:tn val="16"/>
                                            </p:cond>
                                          </p:stCondLst>
                                          <p:endCondLst>
                                            <p:cond evt="onStopAudio" delay="0">
                                              <p:tgtEl>
                                                <p:sldTgt/>
                                              </p:tgtEl>
                                            </p:cond>
                                          </p:endCondLst>
                                        </p:cTn>
                                        <p:tgtEl>
                                          <p:sndTgt r:embed="rId4" name="Daktilo"/>
                                        </p:tgtEl>
                                      </p:cMediaNode>
                                    </p:audio>
                                  </p:sub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7412">
                                            <p:txEl>
                                              <p:pRg st="1" end="1"/>
                                            </p:txEl>
                                          </p:spTgt>
                                        </p:tgtEl>
                                        <p:attrNameLst>
                                          <p:attrName>style.visibility</p:attrName>
                                        </p:attrNameLst>
                                      </p:cBhvr>
                                      <p:to>
                                        <p:strVal val="visible"/>
                                      </p:to>
                                    </p:set>
                                    <p:animEffect transition="in" filter="barn(inVertical)">
                                      <p:cBhvr>
                                        <p:cTn id="23" dur="500"/>
                                        <p:tgtEl>
                                          <p:spTgt spid="17412">
                                            <p:txEl>
                                              <p:pRg st="1" end="1"/>
                                            </p:txEl>
                                          </p:spTgt>
                                        </p:tgtEl>
                                      </p:cBhvr>
                                    </p:animEffect>
                                  </p:childTnLst>
                                  <p:subTnLst>
                                    <p:animClr clrSpc="rgb" dir="cw">
                                      <p:cBhvr override="childStyle">
                                        <p:cTn dur="1" fill="hold" display="0" masterRel="nextClick" afterEffect="1"/>
                                        <p:tgtEl>
                                          <p:spTgt spid="17412">
                                            <p:txEl>
                                              <p:pRg st="1" end="1"/>
                                            </p:txEl>
                                          </p:spTgt>
                                        </p:tgtEl>
                                        <p:attrNameLst>
                                          <p:attrName>ppt_c</p:attrName>
                                        </p:attrNameLst>
                                      </p:cBhvr>
                                      <p:to>
                                        <a:schemeClr val="hlink"/>
                                      </p:to>
                                    </p:animClr>
                                    <p:audio>
                                      <p:cMediaNode>
                                        <p:cTn display="0" masterRel="sameClick">
                                          <p:stCondLst>
                                            <p:cond evt="begin" delay="0">
                                              <p:tn val="21"/>
                                            </p:cond>
                                          </p:stCondLst>
                                          <p:endCondLst>
                                            <p:cond evt="onStopAudio" delay="0">
                                              <p:tgtEl>
                                                <p:sldTgt/>
                                              </p:tgtEl>
                                            </p:cond>
                                          </p:endCondLst>
                                        </p:cTn>
                                        <p:tgtEl>
                                          <p:sndTgt r:embed="rId4" name="Daktilo"/>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autoUpdateAnimBg="0"/>
      <p:bldP spid="17412"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20000"/>
              <a:lumOff val="80000"/>
            </a:schemeClr>
          </a:solidFill>
        </p:spPr>
        <p:txBody>
          <a:bodyPr/>
          <a:lstStyle/>
          <a:p>
            <a:r>
              <a:rPr lang="tr-TR" dirty="0" smtClean="0"/>
              <a:t>DAVRANIŞ BİÇİMLERİ</a:t>
            </a:r>
            <a:endParaRPr lang="tr-TR" dirty="0"/>
          </a:p>
        </p:txBody>
      </p:sp>
      <p:sp>
        <p:nvSpPr>
          <p:cNvPr id="3" name="2 İçerik Yer Tutucusu"/>
          <p:cNvSpPr>
            <a:spLocks noGrp="1"/>
          </p:cNvSpPr>
          <p:nvPr>
            <p:ph idx="1"/>
          </p:nvPr>
        </p:nvSpPr>
        <p:spPr>
          <a:solidFill>
            <a:schemeClr val="accent5">
              <a:lumMod val="20000"/>
              <a:lumOff val="80000"/>
            </a:schemeClr>
          </a:solidFill>
        </p:spPr>
        <p:txBody>
          <a:bodyPr/>
          <a:lstStyle/>
          <a:p>
            <a:pPr algn="just">
              <a:buNone/>
            </a:pPr>
            <a:r>
              <a:rPr lang="tr-TR" dirty="0" smtClean="0"/>
              <a:t>	İletişim sırasında duygu, düşünce, istek ve ilgiler değişik davranış biçimleri ile ifade edilir.</a:t>
            </a:r>
          </a:p>
          <a:p>
            <a:pPr algn="just">
              <a:buNone/>
            </a:pPr>
            <a:r>
              <a:rPr lang="tr-TR" dirty="0" smtClean="0"/>
              <a:t>	Bu davranış biçimleri üç grupta incelenir:</a:t>
            </a:r>
          </a:p>
          <a:p>
            <a:pPr algn="just">
              <a:buNone/>
            </a:pPr>
            <a:endParaRPr lang="tr-TR" dirty="0" smtClean="0"/>
          </a:p>
          <a:p>
            <a:pPr lvl="1" algn="just"/>
            <a:r>
              <a:rPr lang="tr-TR" sz="3200" dirty="0" smtClean="0"/>
              <a:t>İtaatkar (</a:t>
            </a:r>
            <a:r>
              <a:rPr lang="tr-TR" sz="3200" dirty="0" err="1" smtClean="0"/>
              <a:t>passive</a:t>
            </a:r>
            <a:r>
              <a:rPr lang="tr-TR" sz="3200" dirty="0" smtClean="0"/>
              <a:t>-</a:t>
            </a:r>
            <a:r>
              <a:rPr lang="tr-TR" sz="3200" dirty="0" err="1" smtClean="0"/>
              <a:t>nonassertive</a:t>
            </a:r>
            <a:r>
              <a:rPr lang="tr-TR" sz="3200" dirty="0" smtClean="0"/>
              <a:t>) davranış</a:t>
            </a:r>
          </a:p>
          <a:p>
            <a:pPr lvl="1" algn="just"/>
            <a:r>
              <a:rPr lang="tr-TR" sz="3200" dirty="0" smtClean="0"/>
              <a:t>Saldırgan (</a:t>
            </a:r>
            <a:r>
              <a:rPr lang="tr-TR" sz="3200" dirty="0" err="1" smtClean="0"/>
              <a:t>aggressive</a:t>
            </a:r>
            <a:r>
              <a:rPr lang="tr-TR" sz="3200" dirty="0" smtClean="0"/>
              <a:t>) davranış</a:t>
            </a:r>
          </a:p>
          <a:p>
            <a:pPr lvl="1" algn="just"/>
            <a:r>
              <a:rPr lang="tr-TR" sz="3200" dirty="0" smtClean="0"/>
              <a:t>Güvenli (</a:t>
            </a:r>
            <a:r>
              <a:rPr lang="tr-TR" sz="3200" dirty="0" err="1" smtClean="0"/>
              <a:t>assertive</a:t>
            </a:r>
            <a:r>
              <a:rPr lang="tr-TR" sz="3200" dirty="0" smtClean="0"/>
              <a:t>) davranış	</a:t>
            </a:r>
          </a:p>
          <a:p>
            <a:pPr>
              <a:buNone/>
            </a:pPr>
            <a:endParaRPr lang="tr-TR" dirty="0"/>
          </a:p>
        </p:txBody>
      </p:sp>
    </p:spTree>
    <p:extLst>
      <p:ext uri="{BB962C8B-B14F-4D97-AF65-F5344CB8AC3E}">
        <p14:creationId xmlns:p14="http://schemas.microsoft.com/office/powerpoint/2010/main" xmlns="" val="942987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1">
              <a:lumMod val="20000"/>
              <a:lumOff val="80000"/>
            </a:schemeClr>
          </a:solidFill>
        </p:spPr>
        <p:txBody>
          <a:bodyPr/>
          <a:lstStyle/>
          <a:p>
            <a:r>
              <a:rPr lang="tr-TR" dirty="0" smtClean="0"/>
              <a:t>İTAATKAR DAVRANIŞ</a:t>
            </a:r>
            <a:endParaRPr lang="tr-TR" dirty="0"/>
          </a:p>
        </p:txBody>
      </p:sp>
      <p:sp>
        <p:nvSpPr>
          <p:cNvPr id="3" name="2 İçerik Yer Tutucusu"/>
          <p:cNvSpPr>
            <a:spLocks noGrp="1"/>
          </p:cNvSpPr>
          <p:nvPr>
            <p:ph idx="1"/>
          </p:nvPr>
        </p:nvSpPr>
        <p:spPr>
          <a:solidFill>
            <a:schemeClr val="accent1">
              <a:lumMod val="20000"/>
              <a:lumOff val="80000"/>
            </a:schemeClr>
          </a:solidFill>
        </p:spPr>
        <p:txBody>
          <a:bodyPr/>
          <a:lstStyle/>
          <a:p>
            <a:r>
              <a:rPr lang="tr-TR" dirty="0" smtClean="0"/>
              <a:t>Kişiler duygu ve düşüncelerini ifade etmezler</a:t>
            </a:r>
          </a:p>
          <a:p>
            <a:r>
              <a:rPr lang="tr-TR" dirty="0" smtClean="0"/>
              <a:t>Benlik saygıları düşüktür</a:t>
            </a:r>
          </a:p>
          <a:p>
            <a:r>
              <a:rPr lang="tr-TR" dirty="0" smtClean="0"/>
              <a:t>Kaygılıdırlar</a:t>
            </a:r>
          </a:p>
          <a:p>
            <a:r>
              <a:rPr lang="tr-TR" dirty="0" smtClean="0"/>
              <a:t>Suçluluk ve öfke duygusu yaşarlar</a:t>
            </a:r>
          </a:p>
          <a:p>
            <a:pPr>
              <a:buNone/>
            </a:pPr>
            <a:r>
              <a:rPr lang="tr-TR" dirty="0" smtClean="0"/>
              <a:t>	Kişinin verdiği mesaj: </a:t>
            </a:r>
          </a:p>
          <a:p>
            <a:pPr>
              <a:buNone/>
            </a:pPr>
            <a:r>
              <a:rPr lang="tr-TR" dirty="0" smtClean="0"/>
              <a:t>	“</a:t>
            </a:r>
            <a:r>
              <a:rPr lang="tr-TR" b="1" dirty="0" smtClean="0"/>
              <a:t>BEN ÖNEMLİ DEĞİLİM, SEN ÖNEMLİSİN”</a:t>
            </a:r>
            <a:endParaRPr lang="tr-TR" dirty="0"/>
          </a:p>
        </p:txBody>
      </p:sp>
    </p:spTree>
    <p:extLst>
      <p:ext uri="{BB962C8B-B14F-4D97-AF65-F5344CB8AC3E}">
        <p14:creationId xmlns:p14="http://schemas.microsoft.com/office/powerpoint/2010/main" xmlns="" val="12855645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Numarası Yer Tutucusu 5"/>
          <p:cNvSpPr>
            <a:spLocks noGrp="1"/>
          </p:cNvSpPr>
          <p:nvPr>
            <p:ph type="sldNum" sz="quarter" idx="12"/>
          </p:nvPr>
        </p:nvSpPr>
        <p:spPr>
          <a:noFill/>
          <a:ln>
            <a:miter lim="800000"/>
            <a:headEnd/>
            <a:tailEnd/>
          </a:ln>
        </p:spPr>
        <p:txBody>
          <a:bodyPr/>
          <a:lstStyle/>
          <a:p>
            <a:fld id="{E502D8A2-B57E-4EC8-9A52-042D95840B15}" type="slidenum">
              <a:rPr lang="tr-TR" smtClean="0"/>
              <a:pPr/>
              <a:t>39</a:t>
            </a:fld>
            <a:endParaRPr lang="tr-TR" smtClean="0"/>
          </a:p>
        </p:txBody>
      </p:sp>
      <p:sp>
        <p:nvSpPr>
          <p:cNvPr id="54275" name="Rectangle 2"/>
          <p:cNvSpPr>
            <a:spLocks noGrp="1" noChangeArrowheads="1"/>
          </p:cNvSpPr>
          <p:nvPr>
            <p:ph type="title"/>
          </p:nvPr>
        </p:nvSpPr>
        <p:spPr>
          <a:xfrm>
            <a:off x="1195388" y="188913"/>
            <a:ext cx="6542087" cy="792162"/>
          </a:xfrm>
        </p:spPr>
        <p:txBody>
          <a:bodyPr>
            <a:normAutofit fontScale="90000"/>
          </a:bodyPr>
          <a:lstStyle/>
          <a:p>
            <a:pPr eaLnBrk="1" hangingPunct="1"/>
            <a:r>
              <a:rPr lang="tr-TR" b="0" smtClean="0">
                <a:latin typeface="Bookman Old Style" pitchFamily="18" charset="0"/>
              </a:rPr>
              <a:t/>
            </a:r>
            <a:br>
              <a:rPr lang="tr-TR" b="0" smtClean="0">
                <a:latin typeface="Bookman Old Style" pitchFamily="18" charset="0"/>
              </a:rPr>
            </a:br>
            <a:r>
              <a:rPr lang="tr-TR" b="0" smtClean="0">
                <a:latin typeface="Bookman Old Style" pitchFamily="18" charset="0"/>
              </a:rPr>
              <a:t>    </a:t>
            </a:r>
            <a:r>
              <a:rPr lang="tr-TR" b="0" smtClean="0">
                <a:latin typeface="Bookman Old Style" pitchFamily="18" charset="0"/>
                <a:cs typeface="Times New Roman" pitchFamily="18" charset="0"/>
              </a:rPr>
              <a:t>İLETİŞİM </a:t>
            </a:r>
            <a:r>
              <a:rPr lang="tr-TR" smtClean="0">
                <a:cs typeface="Times New Roman" pitchFamily="18" charset="0"/>
              </a:rPr>
              <a:t/>
            </a:r>
            <a:br>
              <a:rPr lang="tr-TR" smtClean="0">
                <a:cs typeface="Times New Roman" pitchFamily="18" charset="0"/>
              </a:rPr>
            </a:br>
            <a:endParaRPr lang="tr-TR" smtClean="0">
              <a:cs typeface="Times New Roman" pitchFamily="18" charset="0"/>
            </a:endParaRPr>
          </a:p>
        </p:txBody>
      </p:sp>
      <p:sp>
        <p:nvSpPr>
          <p:cNvPr id="54276" name="Rectangle 3"/>
          <p:cNvSpPr>
            <a:spLocks noGrp="1" noChangeArrowheads="1"/>
          </p:cNvSpPr>
          <p:nvPr>
            <p:ph type="body" idx="1"/>
          </p:nvPr>
        </p:nvSpPr>
        <p:spPr>
          <a:xfrm>
            <a:off x="1547813" y="2276475"/>
            <a:ext cx="7416800" cy="4392613"/>
          </a:xfrm>
        </p:spPr>
        <p:txBody>
          <a:bodyPr/>
          <a:lstStyle/>
          <a:p>
            <a:pPr algn="just" eaLnBrk="1" hangingPunct="1"/>
            <a:r>
              <a:rPr lang="tr-TR" sz="2800" b="1" smtClean="0">
                <a:solidFill>
                  <a:srgbClr val="800000"/>
                </a:solidFill>
              </a:rPr>
              <a:t> </a:t>
            </a:r>
            <a:r>
              <a:rPr lang="tr-TR" sz="2800" b="1" smtClean="0">
                <a:solidFill>
                  <a:srgbClr val="800000"/>
                </a:solidFill>
                <a:latin typeface="Comic Sans MS" pitchFamily="66" charset="0"/>
              </a:rPr>
              <a:t>Ses: ağlamaklı, monoton, alçak </a:t>
            </a:r>
          </a:p>
          <a:p>
            <a:pPr eaLnBrk="1" hangingPunct="1">
              <a:lnSpc>
                <a:spcPct val="130000"/>
              </a:lnSpc>
            </a:pPr>
            <a:r>
              <a:rPr lang="tr-TR" sz="2800" b="1" smtClean="0">
                <a:solidFill>
                  <a:srgbClr val="800000"/>
                </a:solidFill>
                <a:latin typeface="Comic Sans MS" pitchFamily="66" charset="0"/>
              </a:rPr>
              <a:t> Konuşma: tereddütlü, hızlı</a:t>
            </a:r>
            <a:endParaRPr lang="tr-TR" sz="2800" b="1" smtClean="0">
              <a:solidFill>
                <a:srgbClr val="800000"/>
              </a:solidFill>
              <a:latin typeface="Comic Sans MS" pitchFamily="66" charset="0"/>
              <a:cs typeface="Times New Roman" pitchFamily="18" charset="0"/>
            </a:endParaRPr>
          </a:p>
          <a:p>
            <a:pPr eaLnBrk="1" hangingPunct="1">
              <a:lnSpc>
                <a:spcPct val="130000"/>
              </a:lnSpc>
            </a:pPr>
            <a:r>
              <a:rPr lang="tr-TR" sz="2800" b="1" smtClean="0">
                <a:solidFill>
                  <a:srgbClr val="800000"/>
                </a:solidFill>
                <a:latin typeface="Comic Sans MS" pitchFamily="66" charset="0"/>
                <a:cs typeface="Times New Roman" pitchFamily="18" charset="0"/>
              </a:rPr>
              <a:t> Yüz:sahte gülümseme, kaşlar havada              </a:t>
            </a:r>
          </a:p>
          <a:p>
            <a:pPr eaLnBrk="1" hangingPunct="1">
              <a:lnSpc>
                <a:spcPct val="130000"/>
              </a:lnSpc>
            </a:pPr>
            <a:r>
              <a:rPr lang="tr-TR" sz="2800" b="1" smtClean="0">
                <a:solidFill>
                  <a:srgbClr val="800000"/>
                </a:solidFill>
                <a:latin typeface="Comic Sans MS" pitchFamily="66" charset="0"/>
                <a:cs typeface="Times New Roman" pitchFamily="18" charset="0"/>
              </a:rPr>
              <a:t> Göz teması: kaçamak, yere bakar</a:t>
            </a:r>
          </a:p>
          <a:p>
            <a:pPr eaLnBrk="1" hangingPunct="1">
              <a:lnSpc>
                <a:spcPct val="130000"/>
              </a:lnSpc>
            </a:pPr>
            <a:r>
              <a:rPr lang="tr-TR" sz="2800" b="1" smtClean="0">
                <a:solidFill>
                  <a:srgbClr val="800000"/>
                </a:solidFill>
                <a:latin typeface="Comic Sans MS" pitchFamily="66" charset="0"/>
                <a:cs typeface="Times New Roman" pitchFamily="18" charset="0"/>
              </a:rPr>
              <a:t> Beden dili: eller kavuşturma, omuz           düşük, kollar korumalı</a:t>
            </a:r>
            <a:r>
              <a:rPr lang="tr-TR" sz="3200" b="1" smtClean="0">
                <a:solidFill>
                  <a:srgbClr val="800000"/>
                </a:solidFill>
                <a:latin typeface="Comic Sans MS" pitchFamily="66" charset="0"/>
                <a:cs typeface="Times New Roman" pitchFamily="18" charset="0"/>
              </a:rPr>
              <a:t> </a:t>
            </a:r>
            <a:endParaRPr lang="tr-TR" sz="3200" smtClean="0">
              <a:latin typeface="Comic Sans MS" pitchFamily="66" charset="0"/>
            </a:endParaRPr>
          </a:p>
        </p:txBody>
      </p:sp>
      <p:sp>
        <p:nvSpPr>
          <p:cNvPr id="54277" name="Rectangle 9"/>
          <p:cNvSpPr>
            <a:spLocks noChangeArrowheads="1"/>
          </p:cNvSpPr>
          <p:nvPr/>
        </p:nvSpPr>
        <p:spPr bwMode="auto">
          <a:xfrm>
            <a:off x="1187450" y="1125538"/>
            <a:ext cx="7453313" cy="762000"/>
          </a:xfrm>
          <a:prstGeom prst="rect">
            <a:avLst/>
          </a:prstGeom>
          <a:noFill/>
          <a:ln w="9525">
            <a:noFill/>
            <a:miter lim="800000"/>
            <a:headEnd/>
            <a:tailEnd/>
          </a:ln>
        </p:spPr>
        <p:txBody>
          <a:bodyPr>
            <a:spAutoFit/>
          </a:bodyPr>
          <a:lstStyle/>
          <a:p>
            <a:r>
              <a:rPr lang="tr-TR" sz="4400">
                <a:solidFill>
                  <a:srgbClr val="0000FF"/>
                </a:solidFill>
                <a:latin typeface="Comic Sans MS" pitchFamily="66" charset="0"/>
              </a:rPr>
              <a:t>Davranış Tipleri: İtaatkar</a:t>
            </a:r>
          </a:p>
        </p:txBody>
      </p:sp>
      <p:pic>
        <p:nvPicPr>
          <p:cNvPr id="54278" name="Picture 10" descr="PE07011_"/>
          <p:cNvPicPr>
            <a:picLocks noChangeAspect="1" noChangeArrowheads="1"/>
          </p:cNvPicPr>
          <p:nvPr/>
        </p:nvPicPr>
        <p:blipFill>
          <a:blip r:embed="rId3" cstate="print"/>
          <a:srcRect/>
          <a:stretch>
            <a:fillRect/>
          </a:stretch>
        </p:blipFill>
        <p:spPr bwMode="auto">
          <a:xfrm>
            <a:off x="7524750" y="1844675"/>
            <a:ext cx="1619250" cy="1655763"/>
          </a:xfrm>
          <a:prstGeom prst="rect">
            <a:avLst/>
          </a:prstGeom>
          <a:noFill/>
          <a:ln w="9525">
            <a:noFill/>
            <a:miter lim="800000"/>
            <a:headEnd/>
            <a:tailEnd/>
          </a:ln>
        </p:spPr>
      </p:pic>
    </p:spTree>
    <p:extLst>
      <p:ext uri="{BB962C8B-B14F-4D97-AF65-F5344CB8AC3E}">
        <p14:creationId xmlns:p14="http://schemas.microsoft.com/office/powerpoint/2010/main" xmlns="" val="242371350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rgbClr val="FFFF00"/>
          </a:solidFill>
        </p:spPr>
        <p:txBody>
          <a:bodyPr/>
          <a:lstStyle/>
          <a:p>
            <a:r>
              <a:rPr lang="tr-TR" dirty="0" smtClean="0"/>
              <a:t>İLETİŞİM	</a:t>
            </a:r>
            <a:endParaRPr lang="tr-TR" dirty="0"/>
          </a:p>
        </p:txBody>
      </p:sp>
      <p:sp>
        <p:nvSpPr>
          <p:cNvPr id="5" name="4 İçerik Yer Tutucusu"/>
          <p:cNvSpPr>
            <a:spLocks noGrp="1"/>
          </p:cNvSpPr>
          <p:nvPr>
            <p:ph idx="1"/>
          </p:nvPr>
        </p:nvSpPr>
        <p:spPr>
          <a:solidFill>
            <a:srgbClr val="FFFF00"/>
          </a:solidFill>
        </p:spPr>
        <p:txBody>
          <a:bodyPr/>
          <a:lstStyle/>
          <a:p>
            <a:r>
              <a:rPr lang="tr-TR" dirty="0" smtClean="0"/>
              <a:t>İki kişinin duygu, düşünce ve bilgilerini paylaşarak birbirlerini anlama sürecidir.</a:t>
            </a:r>
          </a:p>
          <a:p>
            <a:endParaRPr lang="tr-TR" dirty="0"/>
          </a:p>
          <a:p>
            <a:r>
              <a:rPr lang="tr-TR" dirty="0" smtClean="0"/>
              <a:t>İki insan birbirinin farkına vardığı andan itibaren iletişim başlar.</a:t>
            </a:r>
          </a:p>
          <a:p>
            <a:r>
              <a:rPr lang="tr-TR" dirty="0" smtClean="0"/>
              <a:t>Kişinin söylediği / söylemediği, </a:t>
            </a:r>
          </a:p>
          <a:p>
            <a:pPr>
              <a:buNone/>
            </a:pPr>
            <a:r>
              <a:rPr lang="tr-TR" dirty="0"/>
              <a:t>	</a:t>
            </a:r>
            <a:r>
              <a:rPr lang="tr-TR" dirty="0" smtClean="0"/>
              <a:t>yaptığı /yapmadığı her şeyin anlamı vardır.</a:t>
            </a:r>
            <a:endParaRPr lang="tr-T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1">
              <a:lumMod val="20000"/>
              <a:lumOff val="80000"/>
            </a:schemeClr>
          </a:solidFill>
        </p:spPr>
        <p:txBody>
          <a:bodyPr/>
          <a:lstStyle/>
          <a:p>
            <a:r>
              <a:rPr lang="tr-TR" dirty="0" smtClean="0"/>
              <a:t>SALDIRGAN DAVRANIŞ</a:t>
            </a:r>
            <a:endParaRPr lang="tr-TR" dirty="0"/>
          </a:p>
        </p:txBody>
      </p:sp>
      <p:sp>
        <p:nvSpPr>
          <p:cNvPr id="3" name="2 İçerik Yer Tutucusu"/>
          <p:cNvSpPr>
            <a:spLocks noGrp="1"/>
          </p:cNvSpPr>
          <p:nvPr>
            <p:ph idx="1"/>
          </p:nvPr>
        </p:nvSpPr>
        <p:spPr>
          <a:solidFill>
            <a:schemeClr val="accent1">
              <a:lumMod val="20000"/>
              <a:lumOff val="80000"/>
            </a:schemeClr>
          </a:solidFill>
        </p:spPr>
        <p:txBody>
          <a:bodyPr/>
          <a:lstStyle/>
          <a:p>
            <a:pPr algn="just"/>
            <a:r>
              <a:rPr lang="tr-TR" dirty="0" smtClean="0"/>
              <a:t>Diğer kişileri aşağılarlar</a:t>
            </a:r>
          </a:p>
          <a:p>
            <a:pPr algn="just"/>
            <a:r>
              <a:rPr lang="tr-TR" dirty="0" smtClean="0"/>
              <a:t>Diğer kişilere saygı göstermezler</a:t>
            </a:r>
          </a:p>
          <a:p>
            <a:pPr algn="just"/>
            <a:r>
              <a:rPr lang="tr-TR" dirty="0" smtClean="0"/>
              <a:t>Başkalarının duygu ve düşünceleri ile ilgilenmezler ve değer vermezler</a:t>
            </a:r>
          </a:p>
          <a:p>
            <a:pPr>
              <a:buNone/>
            </a:pPr>
            <a:r>
              <a:rPr lang="tr-TR" dirty="0" smtClean="0"/>
              <a:t>	Kişinin verdiği mesaj:</a:t>
            </a:r>
          </a:p>
          <a:p>
            <a:pPr>
              <a:buNone/>
            </a:pPr>
            <a:r>
              <a:rPr lang="tr-TR" dirty="0"/>
              <a:t>	</a:t>
            </a:r>
            <a:r>
              <a:rPr lang="tr-TR" dirty="0" smtClean="0"/>
              <a:t>“</a:t>
            </a:r>
            <a:r>
              <a:rPr lang="tr-TR" b="1" dirty="0" smtClean="0"/>
              <a:t>SEN ÖNEMLİ DEĞİLSİN, BEN ÖNEMLİYİM”</a:t>
            </a:r>
            <a:endParaRPr lang="tr-TR" dirty="0"/>
          </a:p>
        </p:txBody>
      </p:sp>
    </p:spTree>
    <p:extLst>
      <p:ext uri="{BB962C8B-B14F-4D97-AF65-F5344CB8AC3E}">
        <p14:creationId xmlns:p14="http://schemas.microsoft.com/office/powerpoint/2010/main" xmlns="" val="155416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Numarası Yer Tutucusu 5"/>
          <p:cNvSpPr>
            <a:spLocks noGrp="1"/>
          </p:cNvSpPr>
          <p:nvPr>
            <p:ph type="sldNum" sz="quarter" idx="12"/>
          </p:nvPr>
        </p:nvSpPr>
        <p:spPr>
          <a:noFill/>
          <a:ln>
            <a:miter lim="800000"/>
            <a:headEnd/>
            <a:tailEnd/>
          </a:ln>
        </p:spPr>
        <p:txBody>
          <a:bodyPr/>
          <a:lstStyle/>
          <a:p>
            <a:fld id="{56683F9E-9A9C-40CC-A953-8E19A75F58BE}" type="slidenum">
              <a:rPr lang="tr-TR" smtClean="0"/>
              <a:pPr/>
              <a:t>41</a:t>
            </a:fld>
            <a:endParaRPr lang="tr-TR" smtClean="0"/>
          </a:p>
        </p:txBody>
      </p:sp>
      <p:sp>
        <p:nvSpPr>
          <p:cNvPr id="55299" name="Rectangle 2"/>
          <p:cNvSpPr>
            <a:spLocks noGrp="1" noChangeArrowheads="1"/>
          </p:cNvSpPr>
          <p:nvPr>
            <p:ph type="title"/>
          </p:nvPr>
        </p:nvSpPr>
        <p:spPr>
          <a:xfrm>
            <a:off x="1195388" y="188913"/>
            <a:ext cx="6542087" cy="792162"/>
          </a:xfrm>
        </p:spPr>
        <p:txBody>
          <a:bodyPr>
            <a:normAutofit fontScale="90000"/>
          </a:bodyPr>
          <a:lstStyle/>
          <a:p>
            <a:pPr eaLnBrk="1" hangingPunct="1"/>
            <a:r>
              <a:rPr lang="tr-TR" b="0" smtClean="0">
                <a:latin typeface="Bookman Old Style" pitchFamily="18" charset="0"/>
              </a:rPr>
              <a:t/>
            </a:r>
            <a:br>
              <a:rPr lang="tr-TR" b="0" smtClean="0">
                <a:latin typeface="Bookman Old Style" pitchFamily="18" charset="0"/>
              </a:rPr>
            </a:br>
            <a:r>
              <a:rPr lang="tr-TR" b="0" smtClean="0">
                <a:latin typeface="Bookman Old Style" pitchFamily="18" charset="0"/>
              </a:rPr>
              <a:t>    </a:t>
            </a:r>
            <a:r>
              <a:rPr lang="tr-TR" b="0" smtClean="0">
                <a:latin typeface="Bookman Old Style" pitchFamily="18" charset="0"/>
                <a:cs typeface="Times New Roman" pitchFamily="18" charset="0"/>
              </a:rPr>
              <a:t>İLETİŞİM </a:t>
            </a:r>
            <a:r>
              <a:rPr lang="tr-TR" smtClean="0">
                <a:cs typeface="Times New Roman" pitchFamily="18" charset="0"/>
              </a:rPr>
              <a:t/>
            </a:r>
            <a:br>
              <a:rPr lang="tr-TR" smtClean="0">
                <a:cs typeface="Times New Roman" pitchFamily="18" charset="0"/>
              </a:rPr>
            </a:br>
            <a:endParaRPr lang="tr-TR" smtClean="0">
              <a:cs typeface="Times New Roman" pitchFamily="18" charset="0"/>
            </a:endParaRPr>
          </a:p>
        </p:txBody>
      </p:sp>
      <p:sp>
        <p:nvSpPr>
          <p:cNvPr id="55300" name="Rectangle 3"/>
          <p:cNvSpPr>
            <a:spLocks noGrp="1" noChangeArrowheads="1"/>
          </p:cNvSpPr>
          <p:nvPr>
            <p:ph type="body" idx="1"/>
          </p:nvPr>
        </p:nvSpPr>
        <p:spPr>
          <a:xfrm>
            <a:off x="1258888" y="2060575"/>
            <a:ext cx="7667625" cy="4608513"/>
          </a:xfrm>
        </p:spPr>
        <p:txBody>
          <a:bodyPr/>
          <a:lstStyle/>
          <a:p>
            <a:pPr algn="just" eaLnBrk="1" hangingPunct="1"/>
            <a:r>
              <a:rPr lang="tr-TR" sz="3200" smtClean="0">
                <a:latin typeface="Bookman Old Style" pitchFamily="18" charset="0"/>
              </a:rPr>
              <a:t> </a:t>
            </a:r>
            <a:r>
              <a:rPr lang="tr-TR" sz="3200" b="1" smtClean="0">
                <a:solidFill>
                  <a:srgbClr val="800000"/>
                </a:solidFill>
                <a:latin typeface="Comic Sans MS" pitchFamily="66" charset="0"/>
              </a:rPr>
              <a:t>Ses: sert, alaycı, yüksek </a:t>
            </a:r>
          </a:p>
          <a:p>
            <a:pPr eaLnBrk="1" hangingPunct="1">
              <a:lnSpc>
                <a:spcPct val="130000"/>
              </a:lnSpc>
            </a:pPr>
            <a:r>
              <a:rPr lang="tr-TR" sz="3200" b="1" smtClean="0">
                <a:solidFill>
                  <a:srgbClr val="800000"/>
                </a:solidFill>
                <a:latin typeface="Comic Sans MS" pitchFamily="66" charset="0"/>
              </a:rPr>
              <a:t> Konuşma: akıcı, suçlayıcı, hızlı</a:t>
            </a:r>
            <a:endParaRPr lang="tr-TR" sz="3200" b="1" smtClean="0">
              <a:solidFill>
                <a:srgbClr val="800000"/>
              </a:solidFill>
              <a:latin typeface="Comic Sans MS" pitchFamily="66" charset="0"/>
              <a:cs typeface="Times New Roman" pitchFamily="18" charset="0"/>
            </a:endParaRPr>
          </a:p>
          <a:p>
            <a:pPr eaLnBrk="1" hangingPunct="1">
              <a:lnSpc>
                <a:spcPct val="130000"/>
              </a:lnSpc>
            </a:pPr>
            <a:r>
              <a:rPr lang="tr-TR" sz="3200" b="1" smtClean="0">
                <a:solidFill>
                  <a:srgbClr val="800000"/>
                </a:solidFill>
                <a:latin typeface="Comic Sans MS" pitchFamily="66" charset="0"/>
                <a:cs typeface="Times New Roman" pitchFamily="18" charset="0"/>
              </a:rPr>
              <a:t> Yüz: alaycı, kızgın, şaşkın              </a:t>
            </a:r>
          </a:p>
          <a:p>
            <a:pPr eaLnBrk="1" hangingPunct="1">
              <a:lnSpc>
                <a:spcPct val="130000"/>
              </a:lnSpc>
            </a:pPr>
            <a:r>
              <a:rPr lang="tr-TR" sz="3200" b="1" smtClean="0">
                <a:solidFill>
                  <a:srgbClr val="800000"/>
                </a:solidFill>
                <a:latin typeface="Comic Sans MS" pitchFamily="66" charset="0"/>
                <a:cs typeface="Times New Roman" pitchFamily="18" charset="0"/>
              </a:rPr>
              <a:t> Göz teması: dik</a:t>
            </a:r>
          </a:p>
          <a:p>
            <a:pPr eaLnBrk="1" hangingPunct="1">
              <a:lnSpc>
                <a:spcPct val="130000"/>
              </a:lnSpc>
            </a:pPr>
            <a:r>
              <a:rPr lang="tr-TR" sz="3200" b="1" smtClean="0">
                <a:solidFill>
                  <a:srgbClr val="800000"/>
                </a:solidFill>
                <a:latin typeface="Comic Sans MS" pitchFamily="66" charset="0"/>
                <a:cs typeface="Times New Roman" pitchFamily="18" charset="0"/>
              </a:rPr>
              <a:t> Beden dili: dik durma, </a:t>
            </a:r>
          </a:p>
          <a:p>
            <a:pPr eaLnBrk="1" hangingPunct="1">
              <a:lnSpc>
                <a:spcPct val="130000"/>
              </a:lnSpc>
              <a:buFontTx/>
              <a:buNone/>
            </a:pPr>
            <a:r>
              <a:rPr lang="tr-TR" sz="3200" b="1" smtClean="0">
                <a:solidFill>
                  <a:srgbClr val="800000"/>
                </a:solidFill>
                <a:latin typeface="Comic Sans MS" pitchFamily="66" charset="0"/>
                <a:cs typeface="Times New Roman" pitchFamily="18" charset="0"/>
              </a:rPr>
              <a:t>   el yumruk, baş havada</a:t>
            </a:r>
            <a:r>
              <a:rPr lang="tr-TR" sz="3600" b="1" smtClean="0">
                <a:solidFill>
                  <a:srgbClr val="800000"/>
                </a:solidFill>
                <a:latin typeface="Comic Sans MS" pitchFamily="66" charset="0"/>
                <a:cs typeface="Times New Roman" pitchFamily="18" charset="0"/>
              </a:rPr>
              <a:t> </a:t>
            </a:r>
            <a:endParaRPr lang="tr-TR" sz="3600" smtClean="0">
              <a:latin typeface="Comic Sans MS" pitchFamily="66" charset="0"/>
            </a:endParaRPr>
          </a:p>
        </p:txBody>
      </p:sp>
      <p:sp>
        <p:nvSpPr>
          <p:cNvPr id="55301" name="Rectangle 9"/>
          <p:cNvSpPr>
            <a:spLocks noChangeArrowheads="1"/>
          </p:cNvSpPr>
          <p:nvPr/>
        </p:nvSpPr>
        <p:spPr bwMode="auto">
          <a:xfrm>
            <a:off x="1187450" y="1052513"/>
            <a:ext cx="7453313" cy="762000"/>
          </a:xfrm>
          <a:prstGeom prst="rect">
            <a:avLst/>
          </a:prstGeom>
          <a:noFill/>
          <a:ln w="9525">
            <a:noFill/>
            <a:miter lim="800000"/>
            <a:headEnd/>
            <a:tailEnd/>
          </a:ln>
        </p:spPr>
        <p:txBody>
          <a:bodyPr>
            <a:spAutoFit/>
          </a:bodyPr>
          <a:lstStyle/>
          <a:p>
            <a:r>
              <a:rPr lang="tr-TR" sz="4400" dirty="0">
                <a:solidFill>
                  <a:srgbClr val="0000FF"/>
                </a:solidFill>
                <a:latin typeface="Comic Sans MS" pitchFamily="66" charset="0"/>
              </a:rPr>
              <a:t>Davranış Tipleri: Saldırgan </a:t>
            </a:r>
          </a:p>
        </p:txBody>
      </p:sp>
      <p:pic>
        <p:nvPicPr>
          <p:cNvPr id="55302" name="Picture 10" descr="j0115594"/>
          <p:cNvPicPr>
            <a:picLocks noChangeAspect="1" noChangeArrowheads="1"/>
          </p:cNvPicPr>
          <p:nvPr/>
        </p:nvPicPr>
        <p:blipFill>
          <a:blip r:embed="rId3" cstate="print"/>
          <a:srcRect/>
          <a:stretch>
            <a:fillRect/>
          </a:stretch>
        </p:blipFill>
        <p:spPr bwMode="auto">
          <a:xfrm>
            <a:off x="6372225" y="4005263"/>
            <a:ext cx="2374900" cy="2592387"/>
          </a:xfrm>
          <a:prstGeom prst="rect">
            <a:avLst/>
          </a:prstGeom>
          <a:noFill/>
          <a:ln w="9525">
            <a:noFill/>
            <a:miter lim="800000"/>
            <a:headEnd/>
            <a:tailEnd/>
          </a:ln>
        </p:spPr>
      </p:pic>
    </p:spTree>
    <p:extLst>
      <p:ext uri="{BB962C8B-B14F-4D97-AF65-F5344CB8AC3E}">
        <p14:creationId xmlns:p14="http://schemas.microsoft.com/office/powerpoint/2010/main" xmlns="" val="161186193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1">
              <a:lumMod val="20000"/>
              <a:lumOff val="80000"/>
            </a:schemeClr>
          </a:solidFill>
        </p:spPr>
        <p:txBody>
          <a:bodyPr/>
          <a:lstStyle/>
          <a:p>
            <a:r>
              <a:rPr lang="tr-TR" dirty="0" smtClean="0"/>
              <a:t>GÜVENLİ DAVRANIŞ</a:t>
            </a:r>
            <a:endParaRPr lang="tr-TR" dirty="0"/>
          </a:p>
        </p:txBody>
      </p:sp>
      <p:sp>
        <p:nvSpPr>
          <p:cNvPr id="3" name="2 İçerik Yer Tutucusu"/>
          <p:cNvSpPr>
            <a:spLocks noGrp="1"/>
          </p:cNvSpPr>
          <p:nvPr>
            <p:ph idx="1"/>
          </p:nvPr>
        </p:nvSpPr>
        <p:spPr>
          <a:solidFill>
            <a:schemeClr val="accent1">
              <a:lumMod val="20000"/>
              <a:lumOff val="80000"/>
            </a:schemeClr>
          </a:solidFill>
        </p:spPr>
        <p:txBody>
          <a:bodyPr/>
          <a:lstStyle/>
          <a:p>
            <a:pPr algn="just"/>
            <a:r>
              <a:rPr lang="tr-TR" dirty="0" smtClean="0"/>
              <a:t>Kişi kendisinin ve başkalarının haklarına saygılıdır</a:t>
            </a:r>
          </a:p>
          <a:p>
            <a:pPr algn="just"/>
            <a:r>
              <a:rPr lang="tr-TR" dirty="0" smtClean="0"/>
              <a:t>Kendisine olan güveni ve benlik saygısı yüksektir</a:t>
            </a:r>
          </a:p>
          <a:p>
            <a:pPr algn="just"/>
            <a:r>
              <a:rPr lang="tr-TR" dirty="0" smtClean="0"/>
              <a:t>Başkalarının duygu ve düşünceleri ile ilgilenir</a:t>
            </a:r>
          </a:p>
          <a:p>
            <a:pPr algn="just">
              <a:buNone/>
            </a:pPr>
            <a:r>
              <a:rPr lang="tr-TR" dirty="0"/>
              <a:t>	</a:t>
            </a:r>
            <a:r>
              <a:rPr lang="tr-TR" dirty="0" smtClean="0"/>
              <a:t>Kişinin verdiği mesaj:</a:t>
            </a:r>
          </a:p>
          <a:p>
            <a:pPr algn="just">
              <a:buNone/>
            </a:pPr>
            <a:r>
              <a:rPr lang="tr-TR" dirty="0"/>
              <a:t>	</a:t>
            </a:r>
            <a:r>
              <a:rPr lang="tr-TR" b="1" dirty="0" smtClean="0"/>
              <a:t>“BEN ÖNEMLİYİM, SEN DE ÖNEMLİSİN”</a:t>
            </a:r>
            <a:endParaRPr lang="tr-TR" dirty="0"/>
          </a:p>
        </p:txBody>
      </p:sp>
    </p:spTree>
    <p:extLst>
      <p:ext uri="{BB962C8B-B14F-4D97-AF65-F5344CB8AC3E}">
        <p14:creationId xmlns:p14="http://schemas.microsoft.com/office/powerpoint/2010/main" xmlns="" val="653748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Numarası Yer Tutucusu 5"/>
          <p:cNvSpPr>
            <a:spLocks noGrp="1"/>
          </p:cNvSpPr>
          <p:nvPr>
            <p:ph type="sldNum" sz="quarter" idx="12"/>
          </p:nvPr>
        </p:nvSpPr>
        <p:spPr>
          <a:noFill/>
          <a:ln>
            <a:miter lim="800000"/>
            <a:headEnd/>
            <a:tailEnd/>
          </a:ln>
        </p:spPr>
        <p:txBody>
          <a:bodyPr/>
          <a:lstStyle/>
          <a:p>
            <a:fld id="{D308C8BD-166F-4D74-BFF8-ECBF95E8B05D}" type="slidenum">
              <a:rPr lang="tr-TR" smtClean="0"/>
              <a:pPr/>
              <a:t>43</a:t>
            </a:fld>
            <a:endParaRPr lang="tr-TR" smtClean="0"/>
          </a:p>
        </p:txBody>
      </p:sp>
      <p:sp>
        <p:nvSpPr>
          <p:cNvPr id="56323" name="Rectangle 2"/>
          <p:cNvSpPr>
            <a:spLocks noGrp="1" noChangeArrowheads="1"/>
          </p:cNvSpPr>
          <p:nvPr>
            <p:ph type="title"/>
          </p:nvPr>
        </p:nvSpPr>
        <p:spPr>
          <a:xfrm>
            <a:off x="1195388" y="188913"/>
            <a:ext cx="6542087" cy="792162"/>
          </a:xfrm>
        </p:spPr>
        <p:txBody>
          <a:bodyPr>
            <a:normAutofit fontScale="90000"/>
          </a:bodyPr>
          <a:lstStyle/>
          <a:p>
            <a:pPr eaLnBrk="1" hangingPunct="1"/>
            <a:r>
              <a:rPr lang="tr-TR" b="0" smtClean="0">
                <a:latin typeface="Bookman Old Style" pitchFamily="18" charset="0"/>
              </a:rPr>
              <a:t/>
            </a:r>
            <a:br>
              <a:rPr lang="tr-TR" b="0" smtClean="0">
                <a:latin typeface="Bookman Old Style" pitchFamily="18" charset="0"/>
              </a:rPr>
            </a:br>
            <a:r>
              <a:rPr lang="tr-TR" b="0" smtClean="0">
                <a:latin typeface="Bookman Old Style" pitchFamily="18" charset="0"/>
              </a:rPr>
              <a:t>    </a:t>
            </a:r>
            <a:r>
              <a:rPr lang="tr-TR" b="0" smtClean="0">
                <a:latin typeface="Bookman Old Style" pitchFamily="18" charset="0"/>
                <a:cs typeface="Times New Roman" pitchFamily="18" charset="0"/>
              </a:rPr>
              <a:t>İLETİŞİM </a:t>
            </a:r>
            <a:r>
              <a:rPr lang="tr-TR" smtClean="0">
                <a:cs typeface="Times New Roman" pitchFamily="18" charset="0"/>
              </a:rPr>
              <a:t/>
            </a:r>
            <a:br>
              <a:rPr lang="tr-TR" smtClean="0">
                <a:cs typeface="Times New Roman" pitchFamily="18" charset="0"/>
              </a:rPr>
            </a:br>
            <a:endParaRPr lang="tr-TR" smtClean="0">
              <a:cs typeface="Times New Roman" pitchFamily="18" charset="0"/>
            </a:endParaRPr>
          </a:p>
        </p:txBody>
      </p:sp>
      <p:sp>
        <p:nvSpPr>
          <p:cNvPr id="56324" name="Rectangle 3"/>
          <p:cNvSpPr>
            <a:spLocks noGrp="1" noChangeArrowheads="1"/>
          </p:cNvSpPr>
          <p:nvPr>
            <p:ph type="body" idx="1"/>
          </p:nvPr>
        </p:nvSpPr>
        <p:spPr>
          <a:xfrm>
            <a:off x="1331913" y="2349500"/>
            <a:ext cx="7632700" cy="4319588"/>
          </a:xfrm>
        </p:spPr>
        <p:txBody>
          <a:bodyPr/>
          <a:lstStyle/>
          <a:p>
            <a:pPr algn="just" eaLnBrk="1" hangingPunct="1"/>
            <a:r>
              <a:rPr lang="tr-TR" sz="3200" smtClean="0">
                <a:latin typeface="Bookman Old Style" pitchFamily="18" charset="0"/>
              </a:rPr>
              <a:t>  </a:t>
            </a:r>
            <a:r>
              <a:rPr lang="tr-TR" sz="3200" b="1" smtClean="0">
                <a:solidFill>
                  <a:srgbClr val="800000"/>
                </a:solidFill>
                <a:latin typeface="Comic Sans MS" pitchFamily="66" charset="0"/>
              </a:rPr>
              <a:t>Ses: ciddi, sakin,samimi, normal </a:t>
            </a:r>
          </a:p>
          <a:p>
            <a:pPr eaLnBrk="1" hangingPunct="1">
              <a:lnSpc>
                <a:spcPct val="130000"/>
              </a:lnSpc>
            </a:pPr>
            <a:r>
              <a:rPr lang="tr-TR" sz="3200" b="1" smtClean="0">
                <a:solidFill>
                  <a:srgbClr val="800000"/>
                </a:solidFill>
                <a:latin typeface="Comic Sans MS" pitchFamily="66" charset="0"/>
              </a:rPr>
              <a:t>  Konuşma: akıcı, ciddi, düzgün</a:t>
            </a:r>
            <a:endParaRPr lang="tr-TR" sz="3200" b="1" smtClean="0">
              <a:solidFill>
                <a:srgbClr val="800000"/>
              </a:solidFill>
              <a:latin typeface="Comic Sans MS" pitchFamily="66" charset="0"/>
              <a:cs typeface="Times New Roman" pitchFamily="18" charset="0"/>
            </a:endParaRPr>
          </a:p>
          <a:p>
            <a:pPr eaLnBrk="1" hangingPunct="1">
              <a:lnSpc>
                <a:spcPct val="130000"/>
              </a:lnSpc>
            </a:pPr>
            <a:r>
              <a:rPr lang="tr-TR" sz="3200" b="1" smtClean="0">
                <a:solidFill>
                  <a:srgbClr val="800000"/>
                </a:solidFill>
                <a:latin typeface="Comic Sans MS" pitchFamily="66" charset="0"/>
                <a:cs typeface="Times New Roman" pitchFamily="18" charset="0"/>
              </a:rPr>
              <a:t>  Yüz: normal tavır              </a:t>
            </a:r>
          </a:p>
          <a:p>
            <a:pPr eaLnBrk="1" hangingPunct="1">
              <a:lnSpc>
                <a:spcPct val="130000"/>
              </a:lnSpc>
            </a:pPr>
            <a:r>
              <a:rPr lang="tr-TR" sz="3200" b="1" smtClean="0">
                <a:solidFill>
                  <a:srgbClr val="800000"/>
                </a:solidFill>
                <a:latin typeface="Comic Sans MS" pitchFamily="66" charset="0"/>
                <a:cs typeface="Times New Roman" pitchFamily="18" charset="0"/>
              </a:rPr>
              <a:t>  Göz teması: tatlı sert</a:t>
            </a:r>
          </a:p>
          <a:p>
            <a:pPr eaLnBrk="1" hangingPunct="1">
              <a:lnSpc>
                <a:spcPct val="130000"/>
              </a:lnSpc>
            </a:pPr>
            <a:r>
              <a:rPr lang="tr-TR" sz="3200" b="1" smtClean="0">
                <a:solidFill>
                  <a:srgbClr val="800000"/>
                </a:solidFill>
                <a:latin typeface="Comic Sans MS" pitchFamily="66" charset="0"/>
                <a:cs typeface="Times New Roman" pitchFamily="18" charset="0"/>
              </a:rPr>
              <a:t>  Beden dili: eller açık, mimikler ölçülü, baş rahat ve dik</a:t>
            </a:r>
            <a:r>
              <a:rPr lang="tr-TR" sz="3600" b="1" smtClean="0">
                <a:solidFill>
                  <a:srgbClr val="800000"/>
                </a:solidFill>
                <a:cs typeface="Times New Roman" pitchFamily="18" charset="0"/>
              </a:rPr>
              <a:t> </a:t>
            </a:r>
            <a:endParaRPr lang="tr-TR" sz="3600" smtClean="0">
              <a:latin typeface="Comic Sans MS" pitchFamily="66" charset="0"/>
            </a:endParaRPr>
          </a:p>
        </p:txBody>
      </p:sp>
      <p:sp>
        <p:nvSpPr>
          <p:cNvPr id="56325" name="Rectangle 9"/>
          <p:cNvSpPr>
            <a:spLocks noChangeArrowheads="1"/>
          </p:cNvSpPr>
          <p:nvPr/>
        </p:nvSpPr>
        <p:spPr bwMode="auto">
          <a:xfrm>
            <a:off x="1187450" y="1052736"/>
            <a:ext cx="7453313" cy="769441"/>
          </a:xfrm>
          <a:prstGeom prst="rect">
            <a:avLst/>
          </a:prstGeom>
          <a:noFill/>
          <a:ln w="9525">
            <a:noFill/>
            <a:miter lim="800000"/>
            <a:headEnd/>
            <a:tailEnd/>
          </a:ln>
        </p:spPr>
        <p:txBody>
          <a:bodyPr wrap="square">
            <a:spAutoFit/>
          </a:bodyPr>
          <a:lstStyle/>
          <a:p>
            <a:r>
              <a:rPr lang="tr-TR" sz="4400" dirty="0">
                <a:solidFill>
                  <a:srgbClr val="0000FF"/>
                </a:solidFill>
                <a:latin typeface="Comic Sans MS" pitchFamily="66" charset="0"/>
              </a:rPr>
              <a:t>Davranış Tipleri: </a:t>
            </a:r>
            <a:r>
              <a:rPr lang="tr-TR" sz="4400" dirty="0" smtClean="0">
                <a:solidFill>
                  <a:srgbClr val="0000FF"/>
                </a:solidFill>
                <a:latin typeface="Comic Sans MS" pitchFamily="66" charset="0"/>
              </a:rPr>
              <a:t>Güvenli</a:t>
            </a:r>
            <a:endParaRPr lang="tr-TR" sz="4400" dirty="0">
              <a:solidFill>
                <a:srgbClr val="0000FF"/>
              </a:solidFill>
              <a:latin typeface="Comic Sans MS" pitchFamily="66" charset="0"/>
            </a:endParaRPr>
          </a:p>
        </p:txBody>
      </p:sp>
      <p:pic>
        <p:nvPicPr>
          <p:cNvPr id="56326" name="Picture 10" descr="PE07004_"/>
          <p:cNvPicPr>
            <a:picLocks noChangeAspect="1" noChangeArrowheads="1"/>
          </p:cNvPicPr>
          <p:nvPr/>
        </p:nvPicPr>
        <p:blipFill>
          <a:blip r:embed="rId3" cstate="print"/>
          <a:srcRect/>
          <a:stretch>
            <a:fillRect/>
          </a:stretch>
        </p:blipFill>
        <p:spPr bwMode="auto">
          <a:xfrm>
            <a:off x="7235825" y="3573463"/>
            <a:ext cx="1600200" cy="1800225"/>
          </a:xfrm>
          <a:prstGeom prst="rect">
            <a:avLst/>
          </a:prstGeom>
          <a:noFill/>
          <a:ln w="9525">
            <a:noFill/>
            <a:miter lim="800000"/>
            <a:headEnd/>
            <a:tailEnd/>
          </a:ln>
        </p:spPr>
      </p:pic>
    </p:spTree>
    <p:extLst>
      <p:ext uri="{BB962C8B-B14F-4D97-AF65-F5344CB8AC3E}">
        <p14:creationId xmlns:p14="http://schemas.microsoft.com/office/powerpoint/2010/main" xmlns="" val="257580376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40000"/>
              <a:lumOff val="60000"/>
            </a:schemeClr>
          </a:solidFill>
        </p:spPr>
        <p:txBody>
          <a:bodyPr>
            <a:normAutofit fontScale="90000"/>
          </a:bodyPr>
          <a:lstStyle/>
          <a:p>
            <a:r>
              <a:rPr lang="tr-TR" dirty="0" smtClean="0"/>
              <a:t>HANGİ DAVRANIŞLAR GÜVENLİ DAVRANIŞLARDIR?</a:t>
            </a:r>
            <a:endParaRPr lang="tr-TR" dirty="0"/>
          </a:p>
        </p:txBody>
      </p:sp>
      <p:sp>
        <p:nvSpPr>
          <p:cNvPr id="3" name="2 İçerik Yer Tutucusu"/>
          <p:cNvSpPr>
            <a:spLocks noGrp="1"/>
          </p:cNvSpPr>
          <p:nvPr>
            <p:ph idx="1"/>
          </p:nvPr>
        </p:nvSpPr>
        <p:spPr>
          <a:solidFill>
            <a:schemeClr val="accent3">
              <a:lumMod val="40000"/>
              <a:lumOff val="60000"/>
            </a:schemeClr>
          </a:solidFill>
        </p:spPr>
        <p:txBody>
          <a:bodyPr/>
          <a:lstStyle/>
          <a:p>
            <a:pPr algn="just"/>
            <a:r>
              <a:rPr lang="tr-TR" dirty="0" smtClean="0"/>
              <a:t>Olumlu ve olumsuz duygu ve düşüncelerini ifade edebilen</a:t>
            </a:r>
          </a:p>
          <a:p>
            <a:pPr algn="just"/>
            <a:r>
              <a:rPr lang="tr-TR" dirty="0" smtClean="0"/>
              <a:t>Hayır diyebilen</a:t>
            </a:r>
          </a:p>
          <a:p>
            <a:pPr algn="just"/>
            <a:r>
              <a:rPr lang="tr-TR" dirty="0" smtClean="0"/>
              <a:t>İstekte bulunabilen</a:t>
            </a:r>
          </a:p>
          <a:p>
            <a:pPr algn="just"/>
            <a:r>
              <a:rPr lang="tr-TR" dirty="0" smtClean="0"/>
              <a:t>Kendisi hakkında olumlu düşünen ve ifade edebilen</a:t>
            </a:r>
          </a:p>
          <a:p>
            <a:pPr algn="just"/>
            <a:r>
              <a:rPr lang="tr-TR" dirty="0" smtClean="0"/>
              <a:t>İletişimi başlatabilen, sürdürebilen ve sona erdirebilen</a:t>
            </a:r>
            <a:endParaRPr lang="tr-TR" dirty="0"/>
          </a:p>
        </p:txBody>
      </p:sp>
    </p:spTree>
    <p:extLst>
      <p:ext uri="{BB962C8B-B14F-4D97-AF65-F5344CB8AC3E}">
        <p14:creationId xmlns:p14="http://schemas.microsoft.com/office/powerpoint/2010/main" xmlns="" val="672574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GÜVENLİ DAVRANAN KİŞİNİN BEDEN DİLİNİN İFADESİ</a:t>
            </a:r>
            <a:endParaRPr lang="tr-TR" b="1" dirty="0"/>
          </a:p>
        </p:txBody>
      </p:sp>
      <p:sp>
        <p:nvSpPr>
          <p:cNvPr id="3" name="2 İçerik Yer Tutucusu"/>
          <p:cNvSpPr>
            <a:spLocks noGrp="1"/>
          </p:cNvSpPr>
          <p:nvPr>
            <p:ph idx="1"/>
          </p:nvPr>
        </p:nvSpPr>
        <p:spPr>
          <a:xfrm>
            <a:off x="457200" y="1340768"/>
            <a:ext cx="8229600" cy="5256584"/>
          </a:xfrm>
        </p:spPr>
        <p:txBody>
          <a:bodyPr>
            <a:normAutofit/>
          </a:bodyPr>
          <a:lstStyle/>
          <a:p>
            <a:r>
              <a:rPr lang="tr-TR" sz="2800" dirty="0" smtClean="0"/>
              <a:t>Bedeni diktir fakat rahat bir duruş sergiler.</a:t>
            </a:r>
          </a:p>
          <a:p>
            <a:r>
              <a:rPr lang="tr-TR" sz="2800" dirty="0" smtClean="0"/>
              <a:t>Omuzlar diktir fakat az hareketlidir.</a:t>
            </a:r>
          </a:p>
          <a:p>
            <a:r>
              <a:rPr lang="tr-TR" sz="2800" dirty="0" smtClean="0"/>
              <a:t>Oturuşta bacaklar bitişiktir.</a:t>
            </a:r>
          </a:p>
          <a:p>
            <a:r>
              <a:rPr lang="tr-TR" sz="2800" dirty="0" smtClean="0"/>
              <a:t>Eller açık ve az hareketlidir.</a:t>
            </a:r>
          </a:p>
          <a:p>
            <a:r>
              <a:rPr lang="tr-TR" sz="2800" dirty="0" smtClean="0"/>
              <a:t>Başla tasdik gerektiğinde yapar.</a:t>
            </a:r>
          </a:p>
          <a:p>
            <a:r>
              <a:rPr lang="tr-TR" sz="2800" dirty="0" smtClean="0"/>
              <a:t>Düşünceli bir duruşu vardır.</a:t>
            </a:r>
          </a:p>
          <a:p>
            <a:r>
              <a:rPr lang="tr-TR" sz="2800" dirty="0" smtClean="0"/>
              <a:t>Bakışları karşısındakini önemser niteliktedir.</a:t>
            </a:r>
          </a:p>
          <a:p>
            <a:r>
              <a:rPr lang="tr-TR" sz="2800" dirty="0" smtClean="0"/>
              <a:t>Sesi akıcıdır, rahattır, alçalmalar ve yükselmeler yoktur.</a:t>
            </a:r>
          </a:p>
          <a:p>
            <a:r>
              <a:rPr lang="tr-TR" sz="2800" dirty="0" smtClean="0"/>
              <a:t>Komik olaylarda yerinde güler.</a:t>
            </a:r>
          </a:p>
          <a:p>
            <a:endParaRPr lang="tr-TR" dirty="0" smtClean="0"/>
          </a:p>
          <a:p>
            <a:endParaRPr lang="tr-TR" dirty="0"/>
          </a:p>
        </p:txBody>
      </p:sp>
    </p:spTree>
    <p:extLst>
      <p:ext uri="{BB962C8B-B14F-4D97-AF65-F5344CB8AC3E}">
        <p14:creationId xmlns:p14="http://schemas.microsoft.com/office/powerpoint/2010/main" xmlns="" val="4704917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1">
              <a:lumMod val="20000"/>
              <a:lumOff val="80000"/>
            </a:schemeClr>
          </a:solidFill>
        </p:spPr>
        <p:txBody>
          <a:bodyPr>
            <a:normAutofit fontScale="90000"/>
          </a:bodyPr>
          <a:lstStyle/>
          <a:p>
            <a:r>
              <a:rPr lang="tr-TR" b="1" dirty="0" smtClean="0"/>
              <a:t>ETKİLİ İLETİŞİMİN ÖNÜNDEKİ ENGELLER</a:t>
            </a:r>
            <a:endParaRPr lang="tr-TR" b="1" dirty="0"/>
          </a:p>
        </p:txBody>
      </p:sp>
      <p:sp>
        <p:nvSpPr>
          <p:cNvPr id="3" name="2 İçerik Yer Tutucusu"/>
          <p:cNvSpPr>
            <a:spLocks noGrp="1"/>
          </p:cNvSpPr>
          <p:nvPr>
            <p:ph idx="1"/>
          </p:nvPr>
        </p:nvSpPr>
        <p:spPr>
          <a:solidFill>
            <a:schemeClr val="accent1">
              <a:lumMod val="20000"/>
              <a:lumOff val="80000"/>
            </a:schemeClr>
          </a:solidFill>
        </p:spPr>
        <p:txBody>
          <a:bodyPr/>
          <a:lstStyle/>
          <a:p>
            <a:r>
              <a:rPr lang="tr-TR" dirty="0" smtClean="0"/>
              <a:t>1. </a:t>
            </a:r>
            <a:r>
              <a:rPr lang="tr-TR" b="1" dirty="0" smtClean="0"/>
              <a:t>KORKULAR</a:t>
            </a:r>
          </a:p>
          <a:p>
            <a:pPr lvl="2"/>
            <a:r>
              <a:rPr lang="tr-TR" sz="3200" dirty="0" smtClean="0"/>
              <a:t>Yeni durum ve yeni insanlar</a:t>
            </a:r>
          </a:p>
          <a:p>
            <a:pPr lvl="2"/>
            <a:r>
              <a:rPr lang="tr-TR" sz="3200" dirty="0" smtClean="0"/>
              <a:t>Yanlış yapmak</a:t>
            </a:r>
          </a:p>
          <a:p>
            <a:pPr lvl="2"/>
            <a:r>
              <a:rPr lang="tr-TR" sz="3200" dirty="0" smtClean="0"/>
              <a:t>Alaya alınmak</a:t>
            </a:r>
          </a:p>
          <a:p>
            <a:pPr lvl="2"/>
            <a:r>
              <a:rPr lang="tr-TR" sz="3200" dirty="0" smtClean="0"/>
              <a:t>Küçük düşmek</a:t>
            </a:r>
          </a:p>
          <a:p>
            <a:pPr lvl="2"/>
            <a:r>
              <a:rPr lang="tr-TR" sz="3200" dirty="0" smtClean="0"/>
              <a:t>Duyguları kontrol edememek</a:t>
            </a:r>
            <a:endParaRPr lang="tr-TR" sz="3200" dirty="0"/>
          </a:p>
        </p:txBody>
      </p:sp>
    </p:spTree>
    <p:extLst>
      <p:ext uri="{BB962C8B-B14F-4D97-AF65-F5344CB8AC3E}">
        <p14:creationId xmlns:p14="http://schemas.microsoft.com/office/powerpoint/2010/main" xmlns="" val="17893277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052736"/>
            <a:ext cx="8229600" cy="5073427"/>
          </a:xfrm>
          <a:solidFill>
            <a:schemeClr val="accent1">
              <a:lumMod val="20000"/>
              <a:lumOff val="80000"/>
            </a:schemeClr>
          </a:solidFill>
        </p:spPr>
        <p:txBody>
          <a:bodyPr/>
          <a:lstStyle/>
          <a:p>
            <a:r>
              <a:rPr lang="tr-TR" dirty="0" smtClean="0"/>
              <a:t>2. </a:t>
            </a:r>
            <a:r>
              <a:rPr lang="tr-TR" b="1" dirty="0" smtClean="0"/>
              <a:t>ÖNYARGILAR</a:t>
            </a:r>
          </a:p>
          <a:p>
            <a:r>
              <a:rPr lang="tr-TR" b="1" dirty="0" smtClean="0"/>
              <a:t>3. DUYARSIZLIK</a:t>
            </a:r>
          </a:p>
          <a:p>
            <a:r>
              <a:rPr lang="tr-TR" b="1" dirty="0" smtClean="0"/>
              <a:t>4. İSİM TAKMA</a:t>
            </a:r>
          </a:p>
          <a:p>
            <a:r>
              <a:rPr lang="tr-TR" b="1" dirty="0" smtClean="0"/>
              <a:t>5. KENDİNE GÜVENSİZLİK, KARARSIZLIK</a:t>
            </a:r>
          </a:p>
          <a:p>
            <a:r>
              <a:rPr lang="tr-TR" b="1" dirty="0" smtClean="0"/>
              <a:t>ALINGANLIK</a:t>
            </a:r>
          </a:p>
          <a:p>
            <a:r>
              <a:rPr lang="tr-TR" b="1" dirty="0" smtClean="0"/>
              <a:t>SÜREKLİ ÖNE ÇIKMA İSTEĞİ, BEN MERKEZCİLİK</a:t>
            </a:r>
          </a:p>
          <a:p>
            <a:r>
              <a:rPr lang="tr-TR" b="1" dirty="0" smtClean="0"/>
              <a:t>SÜREKLİ HAKLI ÇIKMA İSTEĞİ</a:t>
            </a:r>
            <a:endParaRPr lang="tr-TR" b="1" dirty="0"/>
          </a:p>
        </p:txBody>
      </p:sp>
    </p:spTree>
    <p:extLst>
      <p:ext uri="{BB962C8B-B14F-4D97-AF65-F5344CB8AC3E}">
        <p14:creationId xmlns:p14="http://schemas.microsoft.com/office/powerpoint/2010/main" xmlns="" val="33278786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4294967295"/>
          </p:nvPr>
        </p:nvSpPr>
        <p:spPr>
          <a:xfrm>
            <a:off x="6553200" y="6248400"/>
            <a:ext cx="1905000" cy="457200"/>
          </a:xfrm>
          <a:prstGeom prst="rect">
            <a:avLst/>
          </a:prstGeom>
        </p:spPr>
        <p:txBody>
          <a:bodyPr/>
          <a:lstStyle/>
          <a:p>
            <a:fld id="{BF2FAA72-6F27-4E64-8921-491E50F53A21}" type="slidenum">
              <a:rPr lang="tr-TR"/>
              <a:pPr/>
              <a:t>48</a:t>
            </a:fld>
            <a:endParaRPr lang="tr-TR"/>
          </a:p>
        </p:txBody>
      </p:sp>
      <p:sp>
        <p:nvSpPr>
          <p:cNvPr id="86018" name="Rectangle 2"/>
          <p:cNvSpPr>
            <a:spLocks noGrp="1" noChangeArrowheads="1"/>
          </p:cNvSpPr>
          <p:nvPr>
            <p:ph type="ctrTitle"/>
          </p:nvPr>
        </p:nvSpPr>
        <p:spPr>
          <a:xfrm>
            <a:off x="684213" y="476250"/>
            <a:ext cx="7772400" cy="431800"/>
          </a:xfrm>
        </p:spPr>
        <p:txBody>
          <a:bodyPr>
            <a:noAutofit/>
          </a:bodyPr>
          <a:lstStyle/>
          <a:p>
            <a:r>
              <a:rPr lang="tr-TR" sz="3200" b="1" dirty="0">
                <a:solidFill>
                  <a:srgbClr val="FF3300"/>
                </a:solidFill>
              </a:rPr>
              <a:t>İLETİŞİMİ ETKİLEYEN FAKTÖRLER</a:t>
            </a:r>
          </a:p>
        </p:txBody>
      </p:sp>
      <p:sp>
        <p:nvSpPr>
          <p:cNvPr id="86019" name="Rectangle 3"/>
          <p:cNvSpPr>
            <a:spLocks noGrp="1" noChangeArrowheads="1"/>
          </p:cNvSpPr>
          <p:nvPr>
            <p:ph type="subTitle" idx="1"/>
          </p:nvPr>
        </p:nvSpPr>
        <p:spPr>
          <a:xfrm>
            <a:off x="900113" y="1341438"/>
            <a:ext cx="7993062" cy="5113337"/>
          </a:xfrm>
        </p:spPr>
        <p:txBody>
          <a:bodyPr/>
          <a:lstStyle/>
          <a:p>
            <a:pPr marL="609600" indent="-609600" algn="l">
              <a:buClr>
                <a:srgbClr val="FF0000"/>
              </a:buClr>
              <a:buFont typeface="Wingdings" pitchFamily="2" charset="2"/>
              <a:buChar char="ü"/>
            </a:pPr>
            <a:r>
              <a:rPr lang="tr-TR" b="1" dirty="0">
                <a:solidFill>
                  <a:schemeClr val="tx1"/>
                </a:solidFill>
              </a:rPr>
              <a:t>ÇEVRE ŞARTLARI </a:t>
            </a:r>
          </a:p>
          <a:p>
            <a:pPr marL="609600" indent="-609600" algn="l">
              <a:buClr>
                <a:srgbClr val="FF0000"/>
              </a:buClr>
              <a:buFont typeface="Wingdings" pitchFamily="2" charset="2"/>
              <a:buChar char="ü"/>
            </a:pPr>
            <a:r>
              <a:rPr lang="tr-TR" b="1" dirty="0">
                <a:solidFill>
                  <a:schemeClr val="tx1"/>
                </a:solidFill>
              </a:rPr>
              <a:t>KİŞİNİN O ANKİ RUHSAL DURUMU </a:t>
            </a:r>
          </a:p>
          <a:p>
            <a:pPr marL="609600" indent="-609600" algn="l">
              <a:buClr>
                <a:srgbClr val="FF0000"/>
              </a:buClr>
              <a:buFont typeface="Wingdings" pitchFamily="2" charset="2"/>
              <a:buChar char="ü"/>
            </a:pPr>
            <a:r>
              <a:rPr lang="tr-TR" b="1" dirty="0">
                <a:solidFill>
                  <a:schemeClr val="tx1"/>
                </a:solidFill>
              </a:rPr>
              <a:t>KARŞINIZDAKİ İNSANLA/İNSANLARLA, ETKİLEŞİMİMİZ VE ONLARIN KİŞİLİK YAPISI </a:t>
            </a:r>
          </a:p>
          <a:p>
            <a:pPr marL="609600" indent="-609600" algn="l">
              <a:buClr>
                <a:srgbClr val="FF0000"/>
              </a:buClr>
              <a:buFont typeface="Wingdings" pitchFamily="2" charset="2"/>
              <a:buChar char="ü"/>
            </a:pPr>
            <a:r>
              <a:rPr lang="tr-TR" b="1" dirty="0">
                <a:solidFill>
                  <a:schemeClr val="tx1"/>
                </a:solidFill>
              </a:rPr>
              <a:t>DÜŞÜNCE VE İNANÇ SİSTEMİMİZ </a:t>
            </a:r>
          </a:p>
          <a:p>
            <a:pPr marL="609600" indent="-609600" algn="l">
              <a:buClr>
                <a:srgbClr val="FF0000"/>
              </a:buClr>
              <a:buFont typeface="Wingdings" pitchFamily="2" charset="2"/>
              <a:buChar char="ü"/>
            </a:pPr>
            <a:r>
              <a:rPr lang="tr-TR" b="1" dirty="0">
                <a:solidFill>
                  <a:schemeClr val="tx1"/>
                </a:solidFill>
              </a:rPr>
              <a:t>ÖĞRENMİŞ OLDUĞUMUZ İLETİŞİM MODELİ</a:t>
            </a:r>
          </a:p>
        </p:txBody>
      </p:sp>
    </p:spTree>
    <p:extLst>
      <p:ext uri="{BB962C8B-B14F-4D97-AF65-F5344CB8AC3E}">
        <p14:creationId xmlns:p14="http://schemas.microsoft.com/office/powerpoint/2010/main" xmlns="" val="248601142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F76A170F-DA57-4997-92FC-9CD9FD961784}" type="slidenum">
              <a:rPr lang="tr-TR"/>
              <a:pPr/>
              <a:t>49</a:t>
            </a:fld>
            <a:endParaRPr lang="tr-TR"/>
          </a:p>
        </p:txBody>
      </p:sp>
      <p:sp>
        <p:nvSpPr>
          <p:cNvPr id="59394" name="Rectangle 2"/>
          <p:cNvSpPr>
            <a:spLocks noGrp="1" noChangeArrowheads="1"/>
          </p:cNvSpPr>
          <p:nvPr>
            <p:ph type="title"/>
          </p:nvPr>
        </p:nvSpPr>
        <p:spPr>
          <a:xfrm>
            <a:off x="395288" y="404813"/>
            <a:ext cx="8305800" cy="2273300"/>
          </a:xfrm>
        </p:spPr>
        <p:txBody>
          <a:bodyPr/>
          <a:lstStyle/>
          <a:p>
            <a:r>
              <a:rPr lang="tr-TR" sz="9200"/>
              <a:t>Empati</a:t>
            </a:r>
          </a:p>
        </p:txBody>
      </p:sp>
      <p:sp>
        <p:nvSpPr>
          <p:cNvPr id="59395" name="Rectangle 3"/>
          <p:cNvSpPr>
            <a:spLocks noGrp="1" noChangeArrowheads="1"/>
          </p:cNvSpPr>
          <p:nvPr>
            <p:ph type="body" idx="1"/>
          </p:nvPr>
        </p:nvSpPr>
        <p:spPr>
          <a:xfrm flipV="1">
            <a:off x="685800" y="6096000"/>
            <a:ext cx="7772400" cy="76200"/>
          </a:xfrm>
        </p:spPr>
        <p:txBody>
          <a:bodyPr>
            <a:normAutofit fontScale="25000" lnSpcReduction="20000"/>
          </a:bodyPr>
          <a:lstStyle/>
          <a:p>
            <a:pPr>
              <a:lnSpc>
                <a:spcPct val="90000"/>
              </a:lnSpc>
            </a:pPr>
            <a:endParaRPr lang="tr-TR" sz="2800"/>
          </a:p>
        </p:txBody>
      </p:sp>
      <p:sp>
        <p:nvSpPr>
          <p:cNvPr id="59396" name="Rectangle 4"/>
          <p:cNvSpPr>
            <a:spLocks noChangeArrowheads="1"/>
          </p:cNvSpPr>
          <p:nvPr/>
        </p:nvSpPr>
        <p:spPr bwMode="auto">
          <a:xfrm>
            <a:off x="457200" y="2852738"/>
            <a:ext cx="8229600" cy="3319462"/>
          </a:xfrm>
          <a:prstGeom prst="rect">
            <a:avLst/>
          </a:prstGeom>
          <a:gradFill rotWithShape="0">
            <a:gsLst>
              <a:gs pos="0">
                <a:srgbClr val="FF0000"/>
              </a:gs>
              <a:gs pos="100000">
                <a:srgbClr val="FF0000">
                  <a:gamma/>
                  <a:shade val="46275"/>
                  <a:invGamma/>
                </a:srgbClr>
              </a:gs>
            </a:gsLst>
            <a:lin ang="5400000" scaled="1"/>
          </a:gradFill>
          <a:ln w="9525">
            <a:noFill/>
            <a:miter lim="800000"/>
            <a:headEnd/>
            <a:tailEnd/>
          </a:ln>
          <a:effectLst/>
        </p:spPr>
        <p:txBody>
          <a:bodyPr anchor="ctr"/>
          <a:lstStyle/>
          <a:p>
            <a:pPr algn="ctr"/>
            <a:r>
              <a:rPr lang="tr-TR" sz="3000" b="1">
                <a:solidFill>
                  <a:srgbClr val="FFFFFF"/>
                </a:solidFill>
                <a:latin typeface="Tahoma" pitchFamily="34" charset="0"/>
              </a:rPr>
              <a:t>Bireye her zaman yardım ederek, onunla aramızdaki bağı güçlendirmek mi?</a:t>
            </a:r>
            <a:br>
              <a:rPr lang="tr-TR" sz="3000" b="1">
                <a:solidFill>
                  <a:srgbClr val="FFFFFF"/>
                </a:solidFill>
                <a:latin typeface="Tahoma" pitchFamily="34" charset="0"/>
              </a:rPr>
            </a:br>
            <a:r>
              <a:rPr lang="tr-TR" sz="3000" b="1">
                <a:solidFill>
                  <a:srgbClr val="FFFFFF"/>
                </a:solidFill>
                <a:latin typeface="Tahoma" pitchFamily="34" charset="0"/>
              </a:rPr>
              <a:t>bireye destek olarak onu güçlendirmek mi?</a:t>
            </a:r>
          </a:p>
        </p:txBody>
      </p:sp>
    </p:spTree>
    <p:extLst>
      <p:ext uri="{BB962C8B-B14F-4D97-AF65-F5344CB8AC3E}">
        <p14:creationId xmlns:p14="http://schemas.microsoft.com/office/powerpoint/2010/main" xmlns="" val="31757311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50825" y="1916113"/>
            <a:ext cx="8569325" cy="3916362"/>
          </a:xfrm>
        </p:spPr>
        <p:txBody>
          <a:bodyPr/>
          <a:lstStyle/>
          <a:p>
            <a:pPr eaLnBrk="1" hangingPunct="1">
              <a:buFont typeface="Wingdings" pitchFamily="2" charset="2"/>
              <a:buChar char="Ø"/>
              <a:defRPr/>
            </a:pPr>
            <a:r>
              <a:rPr lang="tr-TR" b="1" smtClean="0">
                <a:solidFill>
                  <a:srgbClr val="003300"/>
                </a:solidFill>
                <a:latin typeface="Comic Sans MS" pitchFamily="66" charset="0"/>
              </a:rPr>
              <a:t>Her insanın çitlerle çevrili evi,arabasının içi, yatak odası veya sandalyesi ve hatta vücudunun etrafında tanımlanmış bir boşluktan oluşan kendi mallarını çevreleyen alanı içeren kendi bölgesi vardır.</a:t>
            </a:r>
          </a:p>
        </p:txBody>
      </p:sp>
      <p:pic>
        <p:nvPicPr>
          <p:cNvPr id="13315" name="Picture 5" descr="MCj02375010000[1]"/>
          <p:cNvPicPr>
            <a:picLocks noChangeAspect="1" noChangeArrowheads="1"/>
          </p:cNvPicPr>
          <p:nvPr/>
        </p:nvPicPr>
        <p:blipFill>
          <a:blip r:embed="rId2" cstate="print"/>
          <a:srcRect/>
          <a:stretch>
            <a:fillRect/>
          </a:stretch>
        </p:blipFill>
        <p:spPr bwMode="auto">
          <a:xfrm>
            <a:off x="6300788" y="4437063"/>
            <a:ext cx="2484437" cy="208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4EF43BDC-C1F6-494D-A3A0-04CB52154464}" type="slidenum">
              <a:rPr lang="tr-TR"/>
              <a:pPr/>
              <a:t>50</a:t>
            </a:fld>
            <a:endParaRPr lang="tr-TR"/>
          </a:p>
        </p:txBody>
      </p:sp>
      <p:sp>
        <p:nvSpPr>
          <p:cNvPr id="61442" name="Rectangle 2"/>
          <p:cNvSpPr>
            <a:spLocks noGrp="1" noChangeArrowheads="1"/>
          </p:cNvSpPr>
          <p:nvPr>
            <p:ph type="title"/>
          </p:nvPr>
        </p:nvSpPr>
        <p:spPr>
          <a:xfrm>
            <a:off x="685800" y="609600"/>
            <a:ext cx="7772400" cy="4267200"/>
          </a:xfrm>
        </p:spPr>
        <p:txBody>
          <a:bodyPr/>
          <a:lstStyle/>
          <a:p>
            <a:r>
              <a:rPr lang="tr-TR" sz="9200"/>
              <a:t>Koşulsuz Kabul (saygı)</a:t>
            </a:r>
          </a:p>
        </p:txBody>
      </p:sp>
      <p:sp>
        <p:nvSpPr>
          <p:cNvPr id="61443" name="Rectangle 3"/>
          <p:cNvSpPr>
            <a:spLocks noGrp="1" noChangeArrowheads="1"/>
          </p:cNvSpPr>
          <p:nvPr>
            <p:ph type="body" idx="1"/>
          </p:nvPr>
        </p:nvSpPr>
        <p:spPr>
          <a:xfrm flipV="1">
            <a:off x="685800" y="6096000"/>
            <a:ext cx="7772400" cy="76200"/>
          </a:xfrm>
        </p:spPr>
        <p:txBody>
          <a:bodyPr>
            <a:normAutofit fontScale="25000" lnSpcReduction="20000"/>
          </a:bodyPr>
          <a:lstStyle/>
          <a:p>
            <a:pPr>
              <a:lnSpc>
                <a:spcPct val="90000"/>
              </a:lnSpc>
            </a:pPr>
            <a:endParaRPr lang="tr-TR" sz="2800"/>
          </a:p>
        </p:txBody>
      </p:sp>
      <p:sp>
        <p:nvSpPr>
          <p:cNvPr id="61444" name="Rectangle 4"/>
          <p:cNvSpPr>
            <a:spLocks noChangeArrowheads="1"/>
          </p:cNvSpPr>
          <p:nvPr/>
        </p:nvSpPr>
        <p:spPr bwMode="auto">
          <a:xfrm>
            <a:off x="533400" y="5226050"/>
            <a:ext cx="8077200" cy="946150"/>
          </a:xfrm>
          <a:prstGeom prst="rect">
            <a:avLst/>
          </a:prstGeom>
          <a:gradFill rotWithShape="0">
            <a:gsLst>
              <a:gs pos="0">
                <a:srgbClr val="FF0000"/>
              </a:gs>
              <a:gs pos="100000">
                <a:srgbClr val="FF0000">
                  <a:gamma/>
                  <a:shade val="46275"/>
                  <a:invGamma/>
                </a:srgbClr>
              </a:gs>
            </a:gsLst>
            <a:lin ang="5400000" scaled="1"/>
          </a:gradFill>
          <a:ln w="9525">
            <a:noFill/>
            <a:miter lim="800000"/>
            <a:headEnd/>
            <a:tailEnd/>
          </a:ln>
          <a:effectLst/>
        </p:spPr>
        <p:txBody>
          <a:bodyPr>
            <a:spAutoFit/>
          </a:bodyPr>
          <a:lstStyle/>
          <a:p>
            <a:pPr algn="ctr">
              <a:spcBef>
                <a:spcPct val="20000"/>
              </a:spcBef>
              <a:buClr>
                <a:schemeClr val="accent2"/>
              </a:buClr>
              <a:buSzPct val="75000"/>
              <a:buFont typeface="Wingdings" pitchFamily="2" charset="2"/>
              <a:buNone/>
            </a:pPr>
            <a:r>
              <a:rPr lang="tr-TR" sz="2800" b="1">
                <a:solidFill>
                  <a:srgbClr val="FFFFFF"/>
                </a:solidFill>
                <a:latin typeface="Tahoma" pitchFamily="34" charset="0"/>
              </a:rPr>
              <a:t>İnsanların statüleri, eğitimleri, yetenekleri eşit değildir. Ama her insanın onuru eşittir</a:t>
            </a:r>
          </a:p>
        </p:txBody>
      </p:sp>
    </p:spTree>
    <p:extLst>
      <p:ext uri="{BB962C8B-B14F-4D97-AF65-F5344CB8AC3E}">
        <p14:creationId xmlns:p14="http://schemas.microsoft.com/office/powerpoint/2010/main" xmlns="" val="279627616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Slayt Numarası Yer Tutucusu"/>
          <p:cNvSpPr>
            <a:spLocks noGrp="1"/>
          </p:cNvSpPr>
          <p:nvPr>
            <p:ph type="sldNum" sz="quarter" idx="12"/>
          </p:nvPr>
        </p:nvSpPr>
        <p:spPr/>
        <p:txBody>
          <a:bodyPr/>
          <a:lstStyle/>
          <a:p>
            <a:fld id="{04A0D9DE-8E61-4CE0-B8E0-1067267F3578}" type="slidenum">
              <a:rPr lang="tr-TR"/>
              <a:pPr/>
              <a:t>51</a:t>
            </a:fld>
            <a:endParaRPr lang="tr-TR"/>
          </a:p>
        </p:txBody>
      </p:sp>
      <p:sp>
        <p:nvSpPr>
          <p:cNvPr id="63490" name="Rectangle 2"/>
          <p:cNvSpPr>
            <a:spLocks noGrp="1" noChangeArrowheads="1"/>
          </p:cNvSpPr>
          <p:nvPr>
            <p:ph type="title"/>
          </p:nvPr>
        </p:nvSpPr>
        <p:spPr>
          <a:xfrm>
            <a:off x="381000" y="1447800"/>
            <a:ext cx="8153400" cy="3505200"/>
          </a:xfrm>
        </p:spPr>
        <p:txBody>
          <a:bodyPr/>
          <a:lstStyle/>
          <a:p>
            <a:r>
              <a:rPr lang="tr-TR" sz="9200"/>
              <a:t>İçtenlik ve Dürüstlük</a:t>
            </a:r>
          </a:p>
        </p:txBody>
      </p:sp>
      <p:sp>
        <p:nvSpPr>
          <p:cNvPr id="63491" name="Rectangle 3"/>
          <p:cNvSpPr>
            <a:spLocks noGrp="1" noChangeArrowheads="1"/>
          </p:cNvSpPr>
          <p:nvPr>
            <p:ph type="body" idx="1"/>
          </p:nvPr>
        </p:nvSpPr>
        <p:spPr>
          <a:xfrm flipV="1">
            <a:off x="685800" y="6096000"/>
            <a:ext cx="7772400" cy="76200"/>
          </a:xfrm>
        </p:spPr>
        <p:txBody>
          <a:bodyPr>
            <a:normAutofit fontScale="25000" lnSpcReduction="20000"/>
          </a:bodyPr>
          <a:lstStyle/>
          <a:p>
            <a:pPr>
              <a:lnSpc>
                <a:spcPct val="90000"/>
              </a:lnSpc>
            </a:pPr>
            <a:endParaRPr lang="tr-TR" sz="2800"/>
          </a:p>
        </p:txBody>
      </p:sp>
      <p:sp>
        <p:nvSpPr>
          <p:cNvPr id="63492" name="Rectangle 4"/>
          <p:cNvSpPr>
            <a:spLocks noChangeArrowheads="1"/>
          </p:cNvSpPr>
          <p:nvPr/>
        </p:nvSpPr>
        <p:spPr bwMode="auto">
          <a:xfrm>
            <a:off x="533400" y="5226050"/>
            <a:ext cx="8077200" cy="946150"/>
          </a:xfrm>
          <a:prstGeom prst="rect">
            <a:avLst/>
          </a:prstGeom>
          <a:gradFill rotWithShape="0">
            <a:gsLst>
              <a:gs pos="0">
                <a:srgbClr val="FF0000"/>
              </a:gs>
              <a:gs pos="100000">
                <a:srgbClr val="FF0000">
                  <a:gamma/>
                  <a:shade val="46275"/>
                  <a:invGamma/>
                </a:srgbClr>
              </a:gs>
            </a:gsLst>
            <a:lin ang="5400000" scaled="1"/>
          </a:gradFill>
          <a:ln w="9525">
            <a:noFill/>
            <a:miter lim="800000"/>
            <a:headEnd/>
            <a:tailEnd/>
          </a:ln>
          <a:effectLst/>
        </p:spPr>
        <p:txBody>
          <a:bodyPr>
            <a:spAutoFit/>
          </a:bodyPr>
          <a:lstStyle/>
          <a:p>
            <a:pPr algn="ctr">
              <a:spcBef>
                <a:spcPct val="20000"/>
              </a:spcBef>
              <a:buClr>
                <a:schemeClr val="accent2"/>
              </a:buClr>
              <a:buSzPct val="75000"/>
              <a:buFont typeface="Wingdings" pitchFamily="2" charset="2"/>
              <a:buNone/>
            </a:pPr>
            <a:r>
              <a:rPr lang="tr-TR" sz="2800" b="1">
                <a:solidFill>
                  <a:srgbClr val="FFFFFF"/>
                </a:solidFill>
                <a:latin typeface="Tahoma" pitchFamily="34" charset="0"/>
              </a:rPr>
              <a:t>Ne Söylediğiniz Kadar Nasıl Söylediğiniz de Önemli</a:t>
            </a:r>
          </a:p>
        </p:txBody>
      </p:sp>
    </p:spTree>
    <p:extLst>
      <p:ext uri="{BB962C8B-B14F-4D97-AF65-F5344CB8AC3E}">
        <p14:creationId xmlns:p14="http://schemas.microsoft.com/office/powerpoint/2010/main" xmlns="" val="36988602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algn="ctr"/>
            <a:r>
              <a:rPr lang="tr-TR" sz="3400"/>
              <a:t>EMPATİ BECERİSİ İÇİN;</a:t>
            </a:r>
          </a:p>
        </p:txBody>
      </p:sp>
      <p:sp>
        <p:nvSpPr>
          <p:cNvPr id="222211" name="Rectangle 3"/>
          <p:cNvSpPr>
            <a:spLocks noGrp="1" noChangeArrowheads="1"/>
          </p:cNvSpPr>
          <p:nvPr>
            <p:ph type="body" idx="1"/>
          </p:nvPr>
        </p:nvSpPr>
        <p:spPr>
          <a:xfrm>
            <a:off x="914400" y="1916113"/>
            <a:ext cx="7772400" cy="4214812"/>
          </a:xfrm>
        </p:spPr>
        <p:txBody>
          <a:bodyPr/>
          <a:lstStyle/>
          <a:p>
            <a:pPr>
              <a:buClr>
                <a:srgbClr val="CC3300"/>
              </a:buClr>
              <a:buFont typeface="Wingdings" pitchFamily="2" charset="2"/>
              <a:buChar char="Ø"/>
            </a:pPr>
            <a:r>
              <a:rPr lang="tr-TR"/>
              <a:t>Kendini tanıma</a:t>
            </a:r>
          </a:p>
          <a:p>
            <a:pPr>
              <a:buClr>
                <a:srgbClr val="CC3300"/>
              </a:buClr>
              <a:buFont typeface="Wingdings" pitchFamily="2" charset="2"/>
              <a:buChar char="Ø"/>
            </a:pPr>
            <a:r>
              <a:rPr lang="tr-TR"/>
              <a:t>Duyguları tanıma</a:t>
            </a:r>
          </a:p>
          <a:p>
            <a:pPr>
              <a:buClr>
                <a:srgbClr val="CC3300"/>
              </a:buClr>
              <a:buFont typeface="Wingdings" pitchFamily="2" charset="2"/>
              <a:buChar char="Ø"/>
            </a:pPr>
            <a:r>
              <a:rPr lang="tr-TR"/>
              <a:t>Etkili dinleme</a:t>
            </a:r>
          </a:p>
          <a:p>
            <a:pPr>
              <a:buClr>
                <a:srgbClr val="CC3300"/>
              </a:buClr>
              <a:buFont typeface="Wingdings" pitchFamily="2" charset="2"/>
              <a:buChar char="Ø"/>
            </a:pPr>
            <a:endParaRPr lang="tr-TR"/>
          </a:p>
        </p:txBody>
      </p:sp>
    </p:spTree>
    <p:extLst>
      <p:ext uri="{BB962C8B-B14F-4D97-AF65-F5344CB8AC3E}">
        <p14:creationId xmlns:p14="http://schemas.microsoft.com/office/powerpoint/2010/main" xmlns="" val="31249084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algn="ctr"/>
            <a:r>
              <a:rPr lang="tr-TR" sz="3400" b="1"/>
              <a:t>ÖRNEKLER</a:t>
            </a:r>
          </a:p>
        </p:txBody>
      </p:sp>
      <p:sp>
        <p:nvSpPr>
          <p:cNvPr id="223235" name="Rectangle 3"/>
          <p:cNvSpPr>
            <a:spLocks noGrp="1" noChangeArrowheads="1"/>
          </p:cNvSpPr>
          <p:nvPr>
            <p:ph type="body" idx="1"/>
          </p:nvPr>
        </p:nvSpPr>
        <p:spPr/>
        <p:txBody>
          <a:bodyPr/>
          <a:lstStyle/>
          <a:p>
            <a:pPr>
              <a:buFont typeface="Wingdings" pitchFamily="2" charset="2"/>
              <a:buNone/>
            </a:pPr>
            <a:r>
              <a:rPr lang="tr-TR"/>
              <a:t> </a:t>
            </a:r>
            <a:r>
              <a:rPr lang="tr-TR" b="1" u="sng"/>
              <a:t>Bir ev hanımı şunları söylüyor</a:t>
            </a:r>
            <a:r>
              <a:rPr lang="tr-TR" b="1"/>
              <a:t>:</a:t>
            </a:r>
          </a:p>
          <a:p>
            <a:pPr algn="just">
              <a:buFont typeface="Wingdings" pitchFamily="2" charset="2"/>
              <a:buNone/>
            </a:pPr>
            <a:r>
              <a:rPr lang="tr-TR"/>
              <a:t>   “Yemek, çamaşır, temizlik, dikiş, alış veriş, çocuklar… Bütün gün tek başıma koşturuyorum; yine de yetişemiyorum. Kendime ayıracak beş dakikam yok. Kendimi mutfakla banyo arasına hapsolmuş hissediyorum.”</a:t>
            </a:r>
          </a:p>
        </p:txBody>
      </p:sp>
    </p:spTree>
    <p:extLst>
      <p:ext uri="{BB962C8B-B14F-4D97-AF65-F5344CB8AC3E}">
        <p14:creationId xmlns:p14="http://schemas.microsoft.com/office/powerpoint/2010/main" xmlns="" val="5004032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68313" y="260350"/>
            <a:ext cx="8229600" cy="706438"/>
          </a:xfrm>
        </p:spPr>
        <p:txBody>
          <a:bodyPr/>
          <a:lstStyle/>
          <a:p>
            <a:r>
              <a:rPr lang="tr-TR" sz="3800">
                <a:sym typeface="Wingdings" pitchFamily="2" charset="2"/>
              </a:rPr>
              <a:t>                                       </a:t>
            </a:r>
          </a:p>
        </p:txBody>
      </p:sp>
      <p:sp>
        <p:nvSpPr>
          <p:cNvPr id="224259" name="Rectangle 3"/>
          <p:cNvSpPr>
            <a:spLocks noGrp="1" noChangeArrowheads="1"/>
          </p:cNvSpPr>
          <p:nvPr>
            <p:ph type="body" sz="half" idx="1"/>
          </p:nvPr>
        </p:nvSpPr>
        <p:spPr>
          <a:xfrm>
            <a:off x="457200" y="1196975"/>
            <a:ext cx="4038600" cy="4929188"/>
          </a:xfrm>
        </p:spPr>
        <p:txBody>
          <a:bodyPr/>
          <a:lstStyle/>
          <a:p>
            <a:pPr>
              <a:lnSpc>
                <a:spcPct val="90000"/>
              </a:lnSpc>
            </a:pPr>
            <a:r>
              <a:rPr lang="tr-TR" sz="2000"/>
              <a:t>Bir yardımcı tut.”</a:t>
            </a:r>
          </a:p>
          <a:p>
            <a:pPr>
              <a:lnSpc>
                <a:spcPct val="90000"/>
              </a:lnSpc>
            </a:pPr>
            <a:r>
              <a:rPr lang="tr-TR" sz="2000"/>
              <a:t>“Kocan yardım etmiyor mu?”</a:t>
            </a:r>
          </a:p>
          <a:p>
            <a:pPr>
              <a:lnSpc>
                <a:spcPct val="90000"/>
              </a:lnSpc>
            </a:pPr>
            <a:r>
              <a:rPr lang="tr-TR" sz="2000"/>
              <a:t>“Bir günlük plan yap; o planda kendine boş vakit ayır.”</a:t>
            </a:r>
          </a:p>
          <a:p>
            <a:pPr>
              <a:lnSpc>
                <a:spcPct val="90000"/>
              </a:lnSpc>
            </a:pPr>
            <a:r>
              <a:rPr lang="tr-TR" sz="2000"/>
              <a:t>“Bulaşık makinesi al, otomatik çamaşır makinesi al.”</a:t>
            </a:r>
          </a:p>
          <a:p>
            <a:pPr>
              <a:lnSpc>
                <a:spcPct val="90000"/>
              </a:lnSpc>
            </a:pPr>
            <a:r>
              <a:rPr lang="tr-TR" sz="2000"/>
              <a:t>“Ev işleri bir kadının görevidir; bunlardan özellikle çocuklardan sıkılmamak gerekir.”</a:t>
            </a:r>
          </a:p>
        </p:txBody>
      </p:sp>
      <p:sp>
        <p:nvSpPr>
          <p:cNvPr id="224260" name="Rectangle 4"/>
          <p:cNvSpPr>
            <a:spLocks noGrp="1" noChangeArrowheads="1"/>
          </p:cNvSpPr>
          <p:nvPr>
            <p:ph type="body" sz="half" idx="2"/>
          </p:nvPr>
        </p:nvSpPr>
        <p:spPr>
          <a:xfrm>
            <a:off x="4648200" y="1196975"/>
            <a:ext cx="4038600" cy="4929188"/>
          </a:xfrm>
        </p:spPr>
        <p:txBody>
          <a:bodyPr/>
          <a:lstStyle/>
          <a:p>
            <a:pPr>
              <a:lnSpc>
                <a:spcPct val="90000"/>
              </a:lnSpc>
            </a:pPr>
            <a:r>
              <a:rPr lang="tr-TR" sz="2000"/>
              <a:t>“Yerinde olsam ben de sıkılırdım.”</a:t>
            </a:r>
          </a:p>
          <a:p>
            <a:pPr>
              <a:lnSpc>
                <a:spcPct val="90000"/>
              </a:lnSpc>
            </a:pPr>
            <a:r>
              <a:rPr lang="tr-TR" sz="2000"/>
              <a:t>“Ev işleri seni iyice bunaltmış.”</a:t>
            </a:r>
          </a:p>
          <a:p>
            <a:pPr>
              <a:lnSpc>
                <a:spcPct val="90000"/>
              </a:lnSpc>
            </a:pPr>
            <a:r>
              <a:rPr lang="tr-TR" sz="2000"/>
              <a:t>“Bunca iş karşısında kendini çaresiz ve yalnız hissediyorsun.”</a:t>
            </a:r>
          </a:p>
          <a:p>
            <a:pPr>
              <a:lnSpc>
                <a:spcPct val="90000"/>
              </a:lnSpc>
            </a:pPr>
            <a:r>
              <a:rPr lang="tr-TR" sz="2000"/>
              <a:t>“Bu kadar işi tek başına yapmak zorunda kalman, seni öfkelendiriyor.”</a:t>
            </a:r>
          </a:p>
        </p:txBody>
      </p:sp>
      <p:graphicFrame>
        <p:nvGraphicFramePr>
          <p:cNvPr id="224261" name="Group 5"/>
          <p:cNvGraphicFramePr>
            <a:graphicFrameLocks noGrp="1"/>
          </p:cNvGraphicFramePr>
          <p:nvPr/>
        </p:nvGraphicFramePr>
        <p:xfrm>
          <a:off x="539750" y="1125538"/>
          <a:ext cx="3887788" cy="4751388"/>
        </p:xfrm>
        <a:graphic>
          <a:graphicData uri="http://schemas.openxmlformats.org/drawingml/2006/table">
            <a:tbl>
              <a:tblPr/>
              <a:tblGrid>
                <a:gridCol w="3887788"/>
              </a:tblGrid>
              <a:tr h="4751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tr-TR" sz="3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24267" name="Group 11"/>
          <p:cNvGraphicFramePr>
            <a:graphicFrameLocks noGrp="1"/>
          </p:cNvGraphicFramePr>
          <p:nvPr/>
        </p:nvGraphicFramePr>
        <p:xfrm>
          <a:off x="4716463" y="1125538"/>
          <a:ext cx="3887787" cy="4751388"/>
        </p:xfrm>
        <a:graphic>
          <a:graphicData uri="http://schemas.openxmlformats.org/drawingml/2006/table">
            <a:tbl>
              <a:tblPr/>
              <a:tblGrid>
                <a:gridCol w="3887787"/>
              </a:tblGrid>
              <a:tr h="475138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tr-TR" sz="24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1318802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1219200" y="457200"/>
            <a:ext cx="5513388" cy="641350"/>
          </a:xfrm>
          <a:prstGeom prst="rect">
            <a:avLst/>
          </a:prstGeom>
          <a:noFill/>
          <a:ln w="9525">
            <a:noFill/>
            <a:miter lim="800000"/>
            <a:headEnd/>
            <a:tailEnd/>
          </a:ln>
          <a:effectLst/>
        </p:spPr>
        <p:txBody>
          <a:bodyPr>
            <a:spAutoFit/>
          </a:bodyPr>
          <a:lstStyle/>
          <a:p>
            <a:pPr eaLnBrk="0" hangingPunct="0">
              <a:spcBef>
                <a:spcPct val="50000"/>
              </a:spcBef>
            </a:pPr>
            <a:r>
              <a:rPr lang="tr-TR" sz="3600" b="1">
                <a:solidFill>
                  <a:schemeClr val="accent2"/>
                </a:solidFill>
                <a:effectLst>
                  <a:outerShdw blurRad="38100" dist="38100" dir="2700000" algn="tl">
                    <a:srgbClr val="000000"/>
                  </a:outerShdw>
                </a:effectLst>
              </a:rPr>
              <a:t>İLETİŞİMİN 12 ENGELİ</a:t>
            </a:r>
            <a:endParaRPr lang="tr-TR" sz="3600"/>
          </a:p>
        </p:txBody>
      </p:sp>
      <p:graphicFrame>
        <p:nvGraphicFramePr>
          <p:cNvPr id="225283" name="Object 3"/>
          <p:cNvGraphicFramePr>
            <a:graphicFrameLocks noChangeAspect="1"/>
          </p:cNvGraphicFramePr>
          <p:nvPr/>
        </p:nvGraphicFramePr>
        <p:xfrm>
          <a:off x="7010400" y="0"/>
          <a:ext cx="1878013" cy="1295400"/>
        </p:xfrm>
        <a:graphic>
          <a:graphicData uri="http://schemas.openxmlformats.org/presentationml/2006/ole">
            <p:oleObj spid="_x0000_s12292" name="Clip" r:id="rId3" imgW="1928470" imgH="1672438" progId="">
              <p:embed/>
            </p:oleObj>
          </a:graphicData>
        </a:graphic>
      </p:graphicFrame>
      <p:sp>
        <p:nvSpPr>
          <p:cNvPr id="225284" name="Text Box 4"/>
          <p:cNvSpPr txBox="1">
            <a:spLocks noChangeArrowheads="1"/>
          </p:cNvSpPr>
          <p:nvPr/>
        </p:nvSpPr>
        <p:spPr bwMode="auto">
          <a:xfrm>
            <a:off x="467544" y="1628775"/>
            <a:ext cx="8295456" cy="4955203"/>
          </a:xfrm>
          <a:prstGeom prst="rect">
            <a:avLst/>
          </a:prstGeom>
          <a:noFill/>
          <a:ln w="9525">
            <a:noFill/>
            <a:miter lim="800000"/>
            <a:headEnd/>
            <a:tailEnd/>
          </a:ln>
          <a:effectLst/>
        </p:spPr>
        <p:txBody>
          <a:bodyPr wrap="square">
            <a:spAutoFit/>
          </a:bodyPr>
          <a:lstStyle/>
          <a:p>
            <a:pPr>
              <a:tabLst>
                <a:tab pos="271463" algn="l"/>
                <a:tab pos="542925" algn="l"/>
                <a:tab pos="1171575" algn="l"/>
              </a:tabLst>
            </a:pPr>
            <a:r>
              <a:rPr lang="tr-TR" sz="2000" b="1" dirty="0">
                <a:solidFill>
                  <a:schemeClr val="accent2"/>
                </a:solidFill>
              </a:rPr>
              <a:t>Kişinin Sorununa Bir yada Birkaç Çözüm Önermek</a:t>
            </a:r>
          </a:p>
          <a:p>
            <a:pPr>
              <a:tabLst>
                <a:tab pos="271463" algn="l"/>
                <a:tab pos="542925" algn="l"/>
                <a:tab pos="1171575" algn="l"/>
              </a:tabLst>
            </a:pPr>
            <a:r>
              <a:rPr lang="tr-TR" sz="2000" b="1" dirty="0"/>
              <a:t>1.Emir vermek yönlendirmek: </a:t>
            </a:r>
            <a:r>
              <a:rPr lang="tr-TR" sz="2000" dirty="0"/>
              <a:t>“Yakınmayı bırak da işini bitir.”</a:t>
            </a:r>
          </a:p>
          <a:p>
            <a:pPr>
              <a:tabLst>
                <a:tab pos="271463" algn="l"/>
                <a:tab pos="542925" algn="l"/>
                <a:tab pos="1171575" algn="l"/>
              </a:tabLst>
            </a:pPr>
            <a:r>
              <a:rPr lang="tr-TR" sz="2000" b="1" dirty="0"/>
              <a:t>2.Uyarmak, gözdağı vermek: </a:t>
            </a:r>
            <a:r>
              <a:rPr lang="tr-TR" sz="2000" dirty="0"/>
              <a:t>“Bugün bu işi bitirmek istiyorsan biraz kıpırdan.”</a:t>
            </a:r>
          </a:p>
          <a:p>
            <a:pPr>
              <a:tabLst>
                <a:tab pos="271463" algn="l"/>
                <a:tab pos="542925" algn="l"/>
                <a:tab pos="1171575" algn="l"/>
              </a:tabLst>
            </a:pPr>
            <a:r>
              <a:rPr lang="tr-TR" sz="2000" b="1" dirty="0"/>
              <a:t>3.Ahlak dersi vermek: </a:t>
            </a:r>
            <a:r>
              <a:rPr lang="tr-TR" sz="2000" dirty="0"/>
              <a:t>“İşini zamanında bitirmelisin.”</a:t>
            </a:r>
          </a:p>
          <a:p>
            <a:pPr>
              <a:tabLst>
                <a:tab pos="271463" algn="l"/>
                <a:tab pos="542925" algn="l"/>
                <a:tab pos="1171575" algn="l"/>
              </a:tabLst>
            </a:pPr>
            <a:r>
              <a:rPr lang="tr-TR" sz="2000" b="1" dirty="0"/>
              <a:t>4.Öğüt vermek, çözüm ve öneri getirmek: </a:t>
            </a:r>
            <a:r>
              <a:rPr lang="tr-TR" sz="2000" dirty="0"/>
              <a:t>“Yapacağın şey zamanını iyi planlamak. Ondan sonra tüm bu işleri yapabilirsin.”</a:t>
            </a:r>
          </a:p>
          <a:p>
            <a:pPr>
              <a:tabLst>
                <a:tab pos="271463" algn="l"/>
                <a:tab pos="542925" algn="l"/>
                <a:tab pos="1171575" algn="l"/>
              </a:tabLst>
            </a:pPr>
            <a:r>
              <a:rPr lang="tr-TR" sz="2000" b="1" dirty="0"/>
              <a:t>5.Öğretmek, nutuk çekmek: </a:t>
            </a:r>
            <a:r>
              <a:rPr lang="tr-TR" sz="2000" dirty="0"/>
              <a:t>“Tüm bu işleri tamamlamak için 10 gününün kaldığını hatırlasan iyi olur.”</a:t>
            </a:r>
          </a:p>
          <a:p>
            <a:pPr>
              <a:tabLst>
                <a:tab pos="271463" algn="l"/>
                <a:tab pos="542925" algn="l"/>
                <a:tab pos="1171575" algn="l"/>
              </a:tabLst>
            </a:pPr>
            <a:endParaRPr lang="tr-TR" sz="2000" dirty="0"/>
          </a:p>
          <a:p>
            <a:pPr>
              <a:tabLst>
                <a:tab pos="271463" algn="l"/>
                <a:tab pos="542925" algn="l"/>
                <a:tab pos="1171575" algn="l"/>
              </a:tabLst>
            </a:pPr>
            <a:r>
              <a:rPr lang="tr-TR" sz="2000" b="1" dirty="0">
                <a:solidFill>
                  <a:schemeClr val="accent2"/>
                </a:solidFill>
              </a:rPr>
              <a:t>        Kişiyi Yargılamak, Değerlendirmek, Bastırmak</a:t>
            </a:r>
          </a:p>
          <a:p>
            <a:pPr>
              <a:tabLst>
                <a:tab pos="271463" algn="l"/>
                <a:tab pos="542925" algn="l"/>
                <a:tab pos="1171575" algn="l"/>
              </a:tabLst>
            </a:pPr>
            <a:r>
              <a:rPr lang="tr-TR" sz="2000" b="1" dirty="0"/>
              <a:t>6.Yargılamak, eleştirmek, suçlamak: </a:t>
            </a:r>
            <a:r>
              <a:rPr lang="tr-TR" sz="2000" dirty="0"/>
              <a:t>“İşi ağırdan alıyorsun ya da tembelsin.”</a:t>
            </a:r>
          </a:p>
          <a:p>
            <a:pPr>
              <a:tabLst>
                <a:tab pos="271463" algn="l"/>
                <a:tab pos="542925" algn="l"/>
                <a:tab pos="1171575" algn="l"/>
              </a:tabLst>
            </a:pPr>
            <a:r>
              <a:rPr lang="tr-TR" sz="2000" b="1" dirty="0"/>
              <a:t>7.Ad takmak, alay etmek: </a:t>
            </a:r>
            <a:r>
              <a:rPr lang="tr-TR" sz="2000" dirty="0"/>
              <a:t>“Çocuk gibi davranıyorsun.”</a:t>
            </a:r>
          </a:p>
          <a:p>
            <a:pPr>
              <a:tabLst>
                <a:tab pos="271463" algn="l"/>
                <a:tab pos="542925" algn="l"/>
                <a:tab pos="1171575" algn="l"/>
              </a:tabLst>
            </a:pPr>
            <a:r>
              <a:rPr lang="tr-TR" sz="2000" b="1" dirty="0"/>
              <a:t>8.Yorumlamak, analiz etmek: </a:t>
            </a:r>
            <a:r>
              <a:rPr lang="tr-TR" sz="2000" dirty="0"/>
              <a:t>“Sen apaçık işten kaçıyorsun.”</a:t>
            </a:r>
            <a:endParaRPr lang="tr-TR" sz="2000" dirty="0">
              <a:solidFill>
                <a:srgbClr val="0033CC"/>
              </a:solidFill>
            </a:endParaRPr>
          </a:p>
          <a:p>
            <a:pPr algn="just" eaLnBrk="0" hangingPunct="0">
              <a:tabLst>
                <a:tab pos="271463" algn="l"/>
                <a:tab pos="542925" algn="l"/>
                <a:tab pos="1171575" algn="l"/>
              </a:tabLst>
            </a:pPr>
            <a:endParaRPr lang="tr-TR" sz="2000" dirty="0">
              <a:latin typeface="Times New Roman" pitchFamily="18" charset="0"/>
            </a:endParaRPr>
          </a:p>
          <a:p>
            <a:pPr eaLnBrk="0" hangingPunct="0">
              <a:spcBef>
                <a:spcPct val="50000"/>
              </a:spcBef>
              <a:tabLst>
                <a:tab pos="271463" algn="l"/>
                <a:tab pos="542925" algn="l"/>
                <a:tab pos="1171575" algn="l"/>
              </a:tabLst>
            </a:pPr>
            <a:endParaRPr lang="tr-TR" sz="2400" dirty="0">
              <a:latin typeface="Times New Roman" pitchFamily="18" charset="0"/>
            </a:endParaRPr>
          </a:p>
        </p:txBody>
      </p:sp>
    </p:spTree>
    <p:extLst>
      <p:ext uri="{BB962C8B-B14F-4D97-AF65-F5344CB8AC3E}">
        <p14:creationId xmlns:p14="http://schemas.microsoft.com/office/powerpoint/2010/main" xmlns="" val="183522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slide(fromTop)">
                                      <p:cBhvr>
                                        <p:cTn id="7" dur="500"/>
                                        <p:tgtEl>
                                          <p:spTgt spid="22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ext Box 2"/>
          <p:cNvSpPr txBox="1">
            <a:spLocks noChangeArrowheads="1"/>
          </p:cNvSpPr>
          <p:nvPr/>
        </p:nvSpPr>
        <p:spPr bwMode="auto">
          <a:xfrm>
            <a:off x="395536" y="1844675"/>
            <a:ext cx="8569077" cy="5016758"/>
          </a:xfrm>
          <a:prstGeom prst="rect">
            <a:avLst/>
          </a:prstGeom>
          <a:noFill/>
          <a:ln w="9525">
            <a:noFill/>
            <a:miter lim="800000"/>
            <a:headEnd/>
            <a:tailEnd/>
          </a:ln>
          <a:effectLst/>
        </p:spPr>
        <p:txBody>
          <a:bodyPr wrap="square">
            <a:spAutoFit/>
          </a:bodyPr>
          <a:lstStyle/>
          <a:p>
            <a:pPr marL="457200" indent="-457200">
              <a:tabLst>
                <a:tab pos="0" algn="l"/>
                <a:tab pos="182563" algn="l"/>
              </a:tabLst>
            </a:pPr>
            <a:r>
              <a:rPr lang="tr-TR" sz="2000" b="1" dirty="0">
                <a:solidFill>
                  <a:schemeClr val="accent2"/>
                </a:solidFill>
              </a:rPr>
              <a:t>Kişinin Kendisini İyi Hissetmesini Sağlamak, Hatta Sorunu Yadsımak</a:t>
            </a:r>
          </a:p>
          <a:p>
            <a:pPr marL="457200" indent="-457200">
              <a:tabLst>
                <a:tab pos="0" algn="l"/>
                <a:tab pos="182563" algn="l"/>
              </a:tabLst>
            </a:pPr>
            <a:r>
              <a:rPr lang="tr-TR" sz="2000" b="1" dirty="0"/>
              <a:t>9.Övmek, aynı düşüncede olmak, olumlu değerlendirmeler yapmak: </a:t>
            </a:r>
            <a:r>
              <a:rPr lang="tr-TR" sz="2000" dirty="0"/>
              <a:t>“Sen beceriklisin, eminim bu işleri bitirmenin bir yolunu bulursun.”</a:t>
            </a:r>
          </a:p>
          <a:p>
            <a:pPr marL="457200" indent="-457200">
              <a:tabLst>
                <a:tab pos="0" algn="l"/>
                <a:tab pos="182563" algn="l"/>
              </a:tabLst>
            </a:pPr>
            <a:r>
              <a:rPr lang="tr-TR" sz="2000" b="1" dirty="0"/>
              <a:t>10.Güven vermek, desteklemek, avutmak, duyguları paylaşmak: </a:t>
            </a:r>
            <a:r>
              <a:rPr lang="tr-TR" sz="2000" dirty="0"/>
              <a:t>“Böyle hisseden tek sen değilsin. İşin içine girdiğinde o kadar da zor olmadığını göreceksin.”</a:t>
            </a:r>
          </a:p>
          <a:p>
            <a:pPr marL="457200" indent="-457200">
              <a:tabLst>
                <a:tab pos="0" algn="l"/>
                <a:tab pos="182563" algn="l"/>
              </a:tabLst>
            </a:pPr>
            <a:endParaRPr lang="tr-TR" sz="2000" u="sng" dirty="0"/>
          </a:p>
          <a:p>
            <a:pPr marL="457200" indent="-457200">
              <a:tabLst>
                <a:tab pos="0" algn="l"/>
                <a:tab pos="182563" algn="l"/>
              </a:tabLst>
            </a:pPr>
            <a:r>
              <a:rPr lang="tr-TR" sz="2000" b="1" dirty="0">
                <a:solidFill>
                  <a:schemeClr val="accent2"/>
                </a:solidFill>
              </a:rPr>
              <a:t>Sorunu Anlamak ve Bulacakları Çözümü Önermek için Soru Sormak</a:t>
            </a:r>
          </a:p>
          <a:p>
            <a:pPr marL="457200" indent="-457200">
              <a:tabLst>
                <a:tab pos="0" algn="l"/>
                <a:tab pos="182563" algn="l"/>
              </a:tabLst>
            </a:pPr>
            <a:r>
              <a:rPr lang="tr-TR" sz="2000" b="1" dirty="0"/>
              <a:t>11.Soru sormak, sınamak, sorguya çekmek, çapraz sorgulamak: </a:t>
            </a:r>
            <a:r>
              <a:rPr lang="tr-TR" sz="2000" dirty="0"/>
              <a:t>“İşin çok mu zor? Yardım istemek için neden bu kadar bekledin?”</a:t>
            </a:r>
          </a:p>
          <a:p>
            <a:pPr marL="457200" indent="-457200">
              <a:tabLst>
                <a:tab pos="0" algn="l"/>
                <a:tab pos="182563" algn="l"/>
              </a:tabLst>
            </a:pPr>
            <a:endParaRPr lang="tr-TR" sz="2000" dirty="0"/>
          </a:p>
          <a:p>
            <a:pPr marL="457200" indent="-457200">
              <a:tabLst>
                <a:tab pos="0" algn="l"/>
                <a:tab pos="182563" algn="l"/>
              </a:tabLst>
            </a:pPr>
            <a:r>
              <a:rPr lang="tr-TR" sz="2000" b="1" dirty="0">
                <a:solidFill>
                  <a:schemeClr val="accent2"/>
                </a:solidFill>
              </a:rPr>
              <a:t>        Kişiyle İlgilenmemek ya da Onu Başka Yöne Çekmek</a:t>
            </a:r>
          </a:p>
          <a:p>
            <a:pPr marL="457200" indent="-457200">
              <a:tabLst>
                <a:tab pos="0" algn="l"/>
                <a:tab pos="182563" algn="l"/>
              </a:tabLst>
            </a:pPr>
            <a:r>
              <a:rPr lang="tr-TR" sz="2000" b="1" dirty="0"/>
              <a:t>12.Sözünden dönmek, oyalamak, alay etmek, şakaya boğmak, konuyu saptırmak: </a:t>
            </a:r>
            <a:r>
              <a:rPr lang="tr-TR" sz="2000" dirty="0"/>
              <a:t>“</a:t>
            </a:r>
            <a:r>
              <a:rPr lang="tr-TR" sz="2000" dirty="0" err="1"/>
              <a:t>Boşver</a:t>
            </a:r>
            <a:r>
              <a:rPr lang="tr-TR" sz="2000" dirty="0"/>
              <a:t> bunları, şimdi zamanı değil. Galiba yatağından ters kalkmışsın.”</a:t>
            </a:r>
          </a:p>
          <a:p>
            <a:pPr marL="457200" indent="-457200" algn="r">
              <a:tabLst>
                <a:tab pos="0" algn="l"/>
                <a:tab pos="182563" algn="l"/>
              </a:tabLst>
            </a:pPr>
            <a:r>
              <a:rPr lang="tr-TR" sz="2000" b="1" dirty="0"/>
              <a:t>				</a:t>
            </a:r>
            <a:r>
              <a:rPr lang="tr-TR" b="1" dirty="0"/>
              <a:t>		(</a:t>
            </a:r>
            <a:r>
              <a:rPr lang="tr-TR" b="1" dirty="0" err="1"/>
              <a:t>Gordon</a:t>
            </a:r>
            <a:r>
              <a:rPr lang="tr-TR" b="1" dirty="0"/>
              <a:t>, Thomas).</a:t>
            </a:r>
          </a:p>
        </p:txBody>
      </p:sp>
      <p:sp>
        <p:nvSpPr>
          <p:cNvPr id="226307" name="Rectangle 3"/>
          <p:cNvSpPr>
            <a:spLocks noGrp="1" noChangeArrowheads="1"/>
          </p:cNvSpPr>
          <p:nvPr>
            <p:ph type="title"/>
          </p:nvPr>
        </p:nvSpPr>
        <p:spPr>
          <a:xfrm>
            <a:off x="611188" y="277813"/>
            <a:ext cx="8532812" cy="1143000"/>
          </a:xfrm>
        </p:spPr>
        <p:txBody>
          <a:bodyPr>
            <a:normAutofit fontScale="90000"/>
          </a:bodyPr>
          <a:lstStyle/>
          <a:p>
            <a:r>
              <a:rPr lang="tr-TR" sz="3800" b="1">
                <a:solidFill>
                  <a:schemeClr val="accent2"/>
                </a:solidFill>
                <a:effectLst>
                  <a:outerShdw blurRad="38100" dist="38100" dir="2700000" algn="tl">
                    <a:srgbClr val="000000"/>
                  </a:outerShdw>
                </a:effectLst>
              </a:rPr>
              <a:t/>
            </a:r>
            <a:br>
              <a:rPr lang="tr-TR" sz="3800" b="1">
                <a:solidFill>
                  <a:schemeClr val="accent2"/>
                </a:solidFill>
                <a:effectLst>
                  <a:outerShdw blurRad="38100" dist="38100" dir="2700000" algn="tl">
                    <a:srgbClr val="000000"/>
                  </a:outerShdw>
                </a:effectLst>
              </a:rPr>
            </a:br>
            <a:r>
              <a:rPr lang="tr-TR" sz="3800" b="1">
                <a:solidFill>
                  <a:schemeClr val="accent2"/>
                </a:solidFill>
                <a:effectLst>
                  <a:outerShdw blurRad="38100" dist="38100" dir="2700000" algn="tl">
                    <a:srgbClr val="000000"/>
                  </a:outerShdw>
                </a:effectLst>
                <a:latin typeface="Arial" pitchFamily="34" charset="0"/>
              </a:rPr>
              <a:t>İLETİŞİMİN 12 ENGELİ    </a:t>
            </a:r>
            <a:r>
              <a:rPr lang="tr-TR" sz="2400" b="1">
                <a:solidFill>
                  <a:schemeClr val="accent2"/>
                </a:solidFill>
                <a:effectLst>
                  <a:outerShdw blurRad="38100" dist="38100" dir="2700000" algn="tl">
                    <a:srgbClr val="000000"/>
                  </a:outerShdw>
                </a:effectLst>
                <a:latin typeface="Arial" pitchFamily="34" charset="0"/>
              </a:rPr>
              <a:t>(devam)</a:t>
            </a:r>
            <a:r>
              <a:rPr lang="tr-TR" sz="3800" b="1">
                <a:solidFill>
                  <a:schemeClr val="accent2"/>
                </a:solidFill>
                <a:effectLst>
                  <a:outerShdw blurRad="38100" dist="38100" dir="2700000" algn="tl">
                    <a:srgbClr val="000000"/>
                  </a:outerShdw>
                </a:effectLst>
              </a:rPr>
              <a:t> 						</a:t>
            </a:r>
          </a:p>
        </p:txBody>
      </p:sp>
    </p:spTree>
    <p:extLst>
      <p:ext uri="{BB962C8B-B14F-4D97-AF65-F5344CB8AC3E}">
        <p14:creationId xmlns:p14="http://schemas.microsoft.com/office/powerpoint/2010/main" xmlns="" val="273666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6306"/>
                                        </p:tgtEl>
                                        <p:attrNameLst>
                                          <p:attrName>style.visibility</p:attrName>
                                        </p:attrNameLst>
                                      </p:cBhvr>
                                      <p:to>
                                        <p:strVal val="visible"/>
                                      </p:to>
                                    </p:set>
                                    <p:anim calcmode="lin" valueType="num">
                                      <p:cBhvr additive="base">
                                        <p:cTn id="7" dur="500" fill="hold"/>
                                        <p:tgtEl>
                                          <p:spTgt spid="226306"/>
                                        </p:tgtEl>
                                        <p:attrNameLst>
                                          <p:attrName>ppt_x</p:attrName>
                                        </p:attrNameLst>
                                      </p:cBhvr>
                                      <p:tavLst>
                                        <p:tav tm="0">
                                          <p:val>
                                            <p:strVal val="#ppt_x"/>
                                          </p:val>
                                        </p:tav>
                                        <p:tav tm="100000">
                                          <p:val>
                                            <p:strVal val="#ppt_x"/>
                                          </p:val>
                                        </p:tav>
                                      </p:tavLst>
                                    </p:anim>
                                    <p:anim calcmode="lin" valueType="num">
                                      <p:cBhvr additive="base">
                                        <p:cTn id="8" dur="500" fill="hold"/>
                                        <p:tgtEl>
                                          <p:spTgt spid="2263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6"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tr-TR">
                <a:solidFill>
                  <a:schemeClr val="accent2"/>
                </a:solidFill>
              </a:rPr>
              <a:t>ÖRNEK 1</a:t>
            </a:r>
            <a:endParaRPr lang="tr-TR" b="1">
              <a:solidFill>
                <a:schemeClr val="accent2"/>
              </a:solidFill>
            </a:endParaRPr>
          </a:p>
        </p:txBody>
      </p:sp>
      <p:sp>
        <p:nvSpPr>
          <p:cNvPr id="182275" name="Rectangle 3"/>
          <p:cNvSpPr>
            <a:spLocks noGrp="1" noChangeArrowheads="1"/>
          </p:cNvSpPr>
          <p:nvPr>
            <p:ph type="body" idx="1"/>
          </p:nvPr>
        </p:nvSpPr>
        <p:spPr>
          <a:xfrm>
            <a:off x="684213" y="1600200"/>
            <a:ext cx="8459787" cy="5068888"/>
          </a:xfrm>
        </p:spPr>
        <p:txBody>
          <a:bodyPr/>
          <a:lstStyle/>
          <a:p>
            <a:pPr marL="381000" indent="-381000">
              <a:lnSpc>
                <a:spcPct val="90000"/>
              </a:lnSpc>
              <a:buFont typeface="Wingdings" pitchFamily="2" charset="2"/>
              <a:buNone/>
            </a:pPr>
            <a:r>
              <a:rPr lang="tr-TR" sz="2400" b="1"/>
              <a:t>Kişi A</a:t>
            </a:r>
            <a:r>
              <a:rPr lang="tr-TR" sz="2400"/>
              <a:t>: “Sorunların ardı arkası kesilmiyor. Her gün yeni bir şey; birini hallediyorsun, bir başka sorun çıkıyor. Bıktım vallahi...”</a:t>
            </a:r>
            <a:endParaRPr lang="tr-TR" sz="2400" b="1"/>
          </a:p>
          <a:p>
            <a:pPr marL="381000" indent="-381000">
              <a:lnSpc>
                <a:spcPct val="90000"/>
              </a:lnSpc>
              <a:buFont typeface="Wingdings" pitchFamily="2" charset="2"/>
              <a:buNone/>
            </a:pPr>
            <a:r>
              <a:rPr lang="tr-TR" sz="2400" b="1"/>
              <a:t>Kişi B</a:t>
            </a:r>
            <a:r>
              <a:rPr lang="tr-TR" sz="2400"/>
              <a:t>:</a:t>
            </a:r>
          </a:p>
          <a:p>
            <a:pPr marL="381000" indent="-381000">
              <a:lnSpc>
                <a:spcPct val="90000"/>
              </a:lnSpc>
              <a:buFont typeface="Wingdings" pitchFamily="2" charset="2"/>
              <a:buNone/>
            </a:pPr>
            <a:r>
              <a:rPr lang="tr-TR" sz="2400"/>
              <a:t>1. “</a:t>
            </a:r>
            <a:r>
              <a:rPr lang="tr-TR" sz="2400" b="1"/>
              <a:t>Seni hiç böyle görmemiştim. Şaşırttın beni</a:t>
            </a:r>
            <a:r>
              <a:rPr lang="tr-TR" sz="2400"/>
              <a:t>.” (Gelen ileti karşısında, anlamaya geçmeden, aceleci ve de pek yararı olmayan, şaşırma duygusu)</a:t>
            </a:r>
          </a:p>
          <a:p>
            <a:pPr marL="381000" indent="-381000">
              <a:lnSpc>
                <a:spcPct val="90000"/>
              </a:lnSpc>
              <a:buFont typeface="Wingdings" pitchFamily="2" charset="2"/>
              <a:buNone/>
            </a:pPr>
            <a:r>
              <a:rPr lang="tr-TR" sz="2400"/>
              <a:t>2. “</a:t>
            </a:r>
            <a:r>
              <a:rPr lang="tr-TR" sz="2400" b="1"/>
              <a:t>Ama yaşam bu. Sorumluluklarını yerine getirmelisin.</a:t>
            </a:r>
            <a:r>
              <a:rPr lang="tr-TR" sz="2400"/>
              <a:t>” (Ahlak dersi veriliyor)</a:t>
            </a:r>
          </a:p>
          <a:p>
            <a:pPr marL="381000" indent="-381000">
              <a:lnSpc>
                <a:spcPct val="90000"/>
              </a:lnSpc>
              <a:buFont typeface="Wingdings" pitchFamily="2" charset="2"/>
              <a:buNone/>
            </a:pPr>
            <a:r>
              <a:rPr lang="tr-TR" sz="2400"/>
              <a:t>3. “</a:t>
            </a:r>
            <a:r>
              <a:rPr lang="tr-TR" sz="2400" b="1"/>
              <a:t>Nasıl yani? Pek anlamadım.</a:t>
            </a:r>
            <a:r>
              <a:rPr lang="tr-TR" sz="2400"/>
              <a:t>” (Anlaşılmamışlık duygusu)</a:t>
            </a:r>
          </a:p>
          <a:p>
            <a:pPr marL="381000" indent="-381000">
              <a:lnSpc>
                <a:spcPct val="90000"/>
              </a:lnSpc>
              <a:buFont typeface="Wingdings" pitchFamily="2" charset="2"/>
              <a:buNone/>
            </a:pPr>
            <a:r>
              <a:rPr lang="tr-TR" sz="2400"/>
              <a:t>4. “</a:t>
            </a:r>
            <a:r>
              <a:rPr lang="tr-TR" sz="2400" b="1"/>
              <a:t>Sorunlar üst üste geldiğinde, bazen insan çok bunalıyor, canı sıkılıyor, değil mi?</a:t>
            </a:r>
            <a:r>
              <a:rPr lang="tr-TR" sz="2400"/>
              <a:t>” (karşıdaki kişinin o anki duygusu ön plana çıkıyor- sıkılma ve bunalma )</a:t>
            </a:r>
            <a:endParaRPr lang="tr-TR" sz="2400" u="sng"/>
          </a:p>
        </p:txBody>
      </p:sp>
    </p:spTree>
    <p:extLst>
      <p:ext uri="{BB962C8B-B14F-4D97-AF65-F5344CB8AC3E}">
        <p14:creationId xmlns:p14="http://schemas.microsoft.com/office/powerpoint/2010/main" xmlns="" val="19863604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tr-TR">
                <a:solidFill>
                  <a:schemeClr val="accent2"/>
                </a:solidFill>
              </a:rPr>
              <a:t>ÖRNEK 2</a:t>
            </a:r>
            <a:endParaRPr lang="tr-TR" b="1">
              <a:solidFill>
                <a:schemeClr val="accent2"/>
              </a:solidFill>
            </a:endParaRPr>
          </a:p>
        </p:txBody>
      </p:sp>
      <p:sp>
        <p:nvSpPr>
          <p:cNvPr id="183299" name="Rectangle 3"/>
          <p:cNvSpPr>
            <a:spLocks noGrp="1" noChangeArrowheads="1"/>
          </p:cNvSpPr>
          <p:nvPr>
            <p:ph type="body" idx="1"/>
          </p:nvPr>
        </p:nvSpPr>
        <p:spPr/>
        <p:txBody>
          <a:bodyPr/>
          <a:lstStyle/>
          <a:p>
            <a:pPr>
              <a:lnSpc>
                <a:spcPct val="90000"/>
              </a:lnSpc>
              <a:buFont typeface="Wingdings" pitchFamily="2" charset="2"/>
              <a:buNone/>
            </a:pPr>
            <a:r>
              <a:rPr lang="tr-TR" sz="2400" b="1" dirty="0"/>
              <a:t>Kişi A</a:t>
            </a:r>
            <a:r>
              <a:rPr lang="tr-TR" sz="2400" dirty="0"/>
              <a:t>: “</a:t>
            </a:r>
            <a:r>
              <a:rPr lang="tr-TR" sz="2400" b="1" dirty="0"/>
              <a:t>Öylesine bir koşuşturma içindeyim ki...senin işini ne zaman bitireceğimi dahi bilmiyorum.</a:t>
            </a:r>
            <a:r>
              <a:rPr lang="tr-TR" sz="2400" dirty="0"/>
              <a:t>”</a:t>
            </a:r>
            <a:endParaRPr lang="tr-TR" sz="2400" b="1" dirty="0"/>
          </a:p>
          <a:p>
            <a:pPr>
              <a:lnSpc>
                <a:spcPct val="90000"/>
              </a:lnSpc>
              <a:buFont typeface="Wingdings" pitchFamily="2" charset="2"/>
              <a:buNone/>
            </a:pPr>
            <a:r>
              <a:rPr lang="tr-TR" sz="2400" b="1" dirty="0"/>
              <a:t>Kişi B</a:t>
            </a:r>
            <a:r>
              <a:rPr lang="tr-TR" sz="2400" dirty="0"/>
              <a:t>:</a:t>
            </a:r>
          </a:p>
          <a:p>
            <a:pPr>
              <a:lnSpc>
                <a:spcPct val="90000"/>
              </a:lnSpc>
              <a:buFont typeface="Wingdings" pitchFamily="2" charset="2"/>
              <a:buNone/>
            </a:pPr>
            <a:r>
              <a:rPr lang="tr-TR" sz="2400" dirty="0"/>
              <a:t>1. “</a:t>
            </a:r>
            <a:r>
              <a:rPr lang="tr-TR" sz="2400" b="1" dirty="0"/>
              <a:t>Ne demek bilmiyorum? Senin görevin bu.</a:t>
            </a:r>
            <a:r>
              <a:rPr lang="tr-TR" sz="2400" dirty="0"/>
              <a:t>” (Ahlak dersi)</a:t>
            </a:r>
          </a:p>
          <a:p>
            <a:pPr>
              <a:lnSpc>
                <a:spcPct val="90000"/>
              </a:lnSpc>
              <a:buFont typeface="Wingdings" pitchFamily="2" charset="2"/>
              <a:buNone/>
            </a:pPr>
            <a:r>
              <a:rPr lang="tr-TR" sz="2400" dirty="0"/>
              <a:t>2. “</a:t>
            </a:r>
            <a:r>
              <a:rPr lang="tr-TR" sz="2400" b="1" dirty="0"/>
              <a:t>Bak sana bir kitap önereyim. Çok güzel zaman planlaması öğretiyor.</a:t>
            </a:r>
            <a:r>
              <a:rPr lang="tr-TR" sz="2400" dirty="0"/>
              <a:t>” (Öğüt)</a:t>
            </a:r>
          </a:p>
          <a:p>
            <a:pPr>
              <a:lnSpc>
                <a:spcPct val="90000"/>
              </a:lnSpc>
              <a:buFont typeface="Wingdings" pitchFamily="2" charset="2"/>
              <a:buNone/>
            </a:pPr>
            <a:r>
              <a:rPr lang="tr-TR" sz="2400" dirty="0"/>
              <a:t>3. “</a:t>
            </a:r>
            <a:r>
              <a:rPr lang="tr-TR" sz="2400" b="1" dirty="0"/>
              <a:t>Evet başın çok sıkışık, ama gerçek şu: sen benim işimi bitirmelisin ki, ben de diğer işlerimi ona göre ayarlayabileyim.</a:t>
            </a:r>
            <a:r>
              <a:rPr lang="tr-TR" sz="2400" dirty="0"/>
              <a:t>” (Mantık yürütme)</a:t>
            </a:r>
          </a:p>
          <a:p>
            <a:pPr>
              <a:lnSpc>
                <a:spcPct val="90000"/>
              </a:lnSpc>
              <a:buFont typeface="Wingdings" pitchFamily="2" charset="2"/>
              <a:buNone/>
            </a:pPr>
            <a:r>
              <a:rPr lang="tr-TR" sz="2400" dirty="0"/>
              <a:t>4. “</a:t>
            </a:r>
            <a:r>
              <a:rPr lang="tr-TR" sz="2400" b="1" dirty="0"/>
              <a:t>Anlaşılan bugünlerde oldukça meşgulsün ve zamanın her şeye yetmiyor</a:t>
            </a:r>
            <a:r>
              <a:rPr lang="tr-TR" sz="2400" dirty="0"/>
              <a:t>” (Duyguyu yansıtma) </a:t>
            </a:r>
          </a:p>
          <a:p>
            <a:pPr>
              <a:lnSpc>
                <a:spcPct val="90000"/>
              </a:lnSpc>
            </a:pPr>
            <a:endParaRPr lang="tr-TR" sz="2400" dirty="0"/>
          </a:p>
        </p:txBody>
      </p:sp>
    </p:spTree>
    <p:extLst>
      <p:ext uri="{BB962C8B-B14F-4D97-AF65-F5344CB8AC3E}">
        <p14:creationId xmlns:p14="http://schemas.microsoft.com/office/powerpoint/2010/main" xmlns="" val="36772353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40000"/>
              <a:lumOff val="60000"/>
            </a:schemeClr>
          </a:solidFill>
        </p:spPr>
        <p:txBody>
          <a:bodyPr>
            <a:normAutofit fontScale="90000"/>
          </a:bodyPr>
          <a:lstStyle/>
          <a:p>
            <a:r>
              <a:rPr lang="tr-TR" dirty="0" smtClean="0"/>
              <a:t>İnsan ilişkisi veya iletişim ne değildir?</a:t>
            </a:r>
            <a:endParaRPr lang="tr-TR" dirty="0"/>
          </a:p>
        </p:txBody>
      </p:sp>
      <p:sp>
        <p:nvSpPr>
          <p:cNvPr id="3" name="2 İçerik Yer Tutucusu"/>
          <p:cNvSpPr>
            <a:spLocks noGrp="1"/>
          </p:cNvSpPr>
          <p:nvPr>
            <p:ph idx="1"/>
          </p:nvPr>
        </p:nvSpPr>
        <p:spPr>
          <a:solidFill>
            <a:schemeClr val="accent5">
              <a:lumMod val="40000"/>
              <a:lumOff val="60000"/>
            </a:schemeClr>
          </a:solidFill>
        </p:spPr>
        <p:txBody>
          <a:bodyPr/>
          <a:lstStyle/>
          <a:p>
            <a:pPr algn="just"/>
            <a:r>
              <a:rPr lang="tr-TR" dirty="0" smtClean="0"/>
              <a:t>Kendi istek ve arzularımızı başkalarına kabul ettirmek değildir.</a:t>
            </a:r>
          </a:p>
          <a:p>
            <a:pPr algn="just"/>
            <a:r>
              <a:rPr lang="tr-TR" dirty="0" smtClean="0"/>
              <a:t>Diğer insanların arzularımıza itiraz etmelerini önlemek değildir.</a:t>
            </a:r>
          </a:p>
          <a:p>
            <a:pPr algn="just"/>
            <a:r>
              <a:rPr lang="tr-TR" dirty="0" smtClean="0"/>
              <a:t>Kendimizin ezilmesine izin vermek değildir.</a:t>
            </a:r>
          </a:p>
          <a:p>
            <a:pPr algn="just"/>
            <a:endParaRPr lang="tr-TR" dirty="0"/>
          </a:p>
          <a:p>
            <a:pPr algn="just">
              <a:buNone/>
            </a:pPr>
            <a:r>
              <a:rPr lang="tr-TR" dirty="0" smtClean="0"/>
              <a:t>	</a:t>
            </a:r>
            <a:r>
              <a:rPr lang="tr-TR" sz="3600" dirty="0" smtClean="0"/>
              <a:t>İnsan ilişkisi </a:t>
            </a:r>
            <a:r>
              <a:rPr lang="tr-TR" sz="3600" dirty="0"/>
              <a:t>k</a:t>
            </a:r>
            <a:r>
              <a:rPr lang="tr-TR" sz="3600" dirty="0" smtClean="0"/>
              <a:t>endi egonuzla diğer kişilerin egosunu dengede tutma becerisidir.</a:t>
            </a:r>
          </a:p>
          <a:p>
            <a:pPr>
              <a:buNone/>
            </a:pPr>
            <a:endParaRPr lang="tr-TR" dirty="0"/>
          </a:p>
        </p:txBody>
      </p:sp>
      <p:sp>
        <p:nvSpPr>
          <p:cNvPr id="5" name="4 Dikdörtgen"/>
          <p:cNvSpPr/>
          <p:nvPr/>
        </p:nvSpPr>
        <p:spPr>
          <a:xfrm>
            <a:off x="683568" y="4869160"/>
            <a:ext cx="799288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tr-TR" sz="3600" dirty="0" smtClean="0"/>
              <a:t>İletişim kendi egonuzla diğer kişilerin egosunu dengede tutma becerisidir.</a:t>
            </a:r>
            <a:endParaRPr lang="tr-TR" sz="3600" dirty="0"/>
          </a:p>
        </p:txBody>
      </p:sp>
    </p:spTree>
    <p:extLst>
      <p:ext uri="{BB962C8B-B14F-4D97-AF65-F5344CB8AC3E}">
        <p14:creationId xmlns:p14="http://schemas.microsoft.com/office/powerpoint/2010/main" xmlns="" val="98132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tr-TR" sz="3400" u="sng" smtClean="0">
                <a:solidFill>
                  <a:srgbClr val="FF0000"/>
                </a:solidFill>
                <a:latin typeface="Comic Sans MS" pitchFamily="66" charset="0"/>
              </a:rPr>
              <a:t>1. Kişisel Alan</a:t>
            </a:r>
          </a:p>
        </p:txBody>
      </p:sp>
      <p:sp>
        <p:nvSpPr>
          <p:cNvPr id="28675" name="Rectangle 3"/>
          <p:cNvSpPr>
            <a:spLocks noGrp="1" noChangeArrowheads="1"/>
          </p:cNvSpPr>
          <p:nvPr>
            <p:ph type="body" idx="1"/>
          </p:nvPr>
        </p:nvSpPr>
        <p:spPr>
          <a:xfrm>
            <a:off x="179388" y="1268413"/>
            <a:ext cx="8569325" cy="4968899"/>
          </a:xfrm>
        </p:spPr>
        <p:txBody>
          <a:bodyPr>
            <a:normAutofit lnSpcReduction="10000"/>
          </a:bodyPr>
          <a:lstStyle/>
          <a:p>
            <a:pPr eaLnBrk="1" hangingPunct="1">
              <a:buFontTx/>
              <a:buChar char="o"/>
              <a:defRPr/>
            </a:pPr>
            <a:r>
              <a:rPr lang="tr-TR" sz="2600" b="1" dirty="0" smtClean="0">
                <a:solidFill>
                  <a:srgbClr val="003300"/>
                </a:solidFill>
                <a:latin typeface="Comic Sans MS" pitchFamily="66" charset="0"/>
              </a:rPr>
              <a:t>Çoğu hayvanın vücudunun etrafında kendi kişisel alanları olarak sahip çıktıkları belli bir boşluk vardır.</a:t>
            </a:r>
          </a:p>
          <a:p>
            <a:pPr eaLnBrk="1" hangingPunct="1">
              <a:buFontTx/>
              <a:buChar char="o"/>
              <a:defRPr/>
            </a:pPr>
            <a:r>
              <a:rPr lang="tr-TR" sz="2600" b="1" dirty="0" smtClean="0">
                <a:solidFill>
                  <a:srgbClr val="003300"/>
                </a:solidFill>
                <a:latin typeface="Comic Sans MS" pitchFamily="66" charset="0"/>
              </a:rPr>
              <a:t>Aslan bölgesel sınırlarını işeyerek veya dışkılayarak işaretler.</a:t>
            </a:r>
          </a:p>
          <a:p>
            <a:pPr eaLnBrk="1" hangingPunct="1">
              <a:buFontTx/>
              <a:buNone/>
              <a:defRPr/>
            </a:pPr>
            <a:endParaRPr lang="tr-TR" sz="2600" b="1" dirty="0" smtClean="0">
              <a:solidFill>
                <a:srgbClr val="003300"/>
              </a:solidFill>
              <a:latin typeface="Comic Sans MS" pitchFamily="66" charset="0"/>
            </a:endParaRPr>
          </a:p>
          <a:p>
            <a:pPr eaLnBrk="1" hangingPunct="1">
              <a:buFont typeface="Wingdings" pitchFamily="2" charset="2"/>
              <a:buChar char="Ø"/>
              <a:defRPr/>
            </a:pPr>
            <a:r>
              <a:rPr lang="tr-TR" sz="2600" b="1" dirty="0" smtClean="0">
                <a:solidFill>
                  <a:srgbClr val="003300"/>
                </a:solidFill>
                <a:latin typeface="Comic Sans MS" pitchFamily="66" charset="0"/>
              </a:rPr>
              <a:t>Kişisel bölge mesafesi kültürel olarak belirlenir.</a:t>
            </a:r>
          </a:p>
          <a:p>
            <a:pPr eaLnBrk="1" hangingPunct="1">
              <a:buFont typeface="Wingdings" pitchFamily="2" charset="2"/>
              <a:buChar char="Ø"/>
              <a:defRPr/>
            </a:pPr>
            <a:r>
              <a:rPr lang="tr-TR" sz="2600" b="1" dirty="0" smtClean="0">
                <a:solidFill>
                  <a:srgbClr val="003300"/>
                </a:solidFill>
                <a:latin typeface="Comic Sans MS" pitchFamily="66" charset="0"/>
              </a:rPr>
              <a:t>Japonlar, Türkler, İspanyollar, Araplar gibi bazı kültürler kalabalığa alışıkken Kuzey Avrupa ülkeleri gibi bazı başka kültürler geniş açık alanlara alışıktırlar ve mesafeyi korumayı severler.</a:t>
            </a:r>
          </a:p>
        </p:txBody>
      </p:sp>
      <p:pic>
        <p:nvPicPr>
          <p:cNvPr id="14340" name="Picture 4" descr="j0332364"/>
          <p:cNvPicPr>
            <a:picLocks noChangeAspect="1" noChangeArrowheads="1"/>
          </p:cNvPicPr>
          <p:nvPr/>
        </p:nvPicPr>
        <p:blipFill>
          <a:blip r:embed="rId2" cstate="print"/>
          <a:srcRect/>
          <a:stretch>
            <a:fillRect/>
          </a:stretch>
        </p:blipFill>
        <p:spPr bwMode="auto">
          <a:xfrm>
            <a:off x="7239000" y="2133600"/>
            <a:ext cx="1684338" cy="1871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1116013" y="765175"/>
            <a:ext cx="4876800" cy="579438"/>
          </a:xfrm>
          <a:prstGeom prst="rect">
            <a:avLst/>
          </a:prstGeom>
          <a:noFill/>
          <a:ln w="9525">
            <a:noFill/>
            <a:miter lim="800000"/>
            <a:headEnd/>
            <a:tailEnd/>
          </a:ln>
          <a:effectLst/>
        </p:spPr>
        <p:txBody>
          <a:bodyPr>
            <a:spAutoFit/>
          </a:bodyPr>
          <a:lstStyle/>
          <a:p>
            <a:pPr eaLnBrk="0" hangingPunct="0">
              <a:spcBef>
                <a:spcPct val="50000"/>
              </a:spcBef>
            </a:pPr>
            <a:r>
              <a:rPr lang="tr-TR" sz="3200" b="1">
                <a:solidFill>
                  <a:srgbClr val="800080"/>
                </a:solidFill>
                <a:effectLst>
                  <a:outerShdw blurRad="38100" dist="38100" dir="2700000" algn="tl">
                    <a:srgbClr val="000000"/>
                  </a:outerShdw>
                </a:effectLst>
              </a:rPr>
              <a:t>SORUNA SAHİP OLMA</a:t>
            </a:r>
            <a:endParaRPr lang="tr-TR" sz="3200" b="1"/>
          </a:p>
        </p:txBody>
      </p:sp>
      <p:sp>
        <p:nvSpPr>
          <p:cNvPr id="133123" name="Text Box 3"/>
          <p:cNvSpPr txBox="1">
            <a:spLocks noChangeArrowheads="1"/>
          </p:cNvSpPr>
          <p:nvPr/>
        </p:nvSpPr>
        <p:spPr bwMode="auto">
          <a:xfrm>
            <a:off x="1219200" y="3200400"/>
            <a:ext cx="7467600" cy="641350"/>
          </a:xfrm>
          <a:prstGeom prst="rect">
            <a:avLst/>
          </a:prstGeom>
          <a:noFill/>
          <a:ln w="9525">
            <a:noFill/>
            <a:miter lim="800000"/>
            <a:headEnd/>
            <a:tailEnd/>
          </a:ln>
          <a:effectLst/>
        </p:spPr>
        <p:txBody>
          <a:bodyPr>
            <a:spAutoFit/>
          </a:bodyPr>
          <a:lstStyle/>
          <a:p>
            <a:pPr eaLnBrk="0" hangingPunct="0">
              <a:spcBef>
                <a:spcPct val="50000"/>
              </a:spcBef>
            </a:pPr>
            <a:r>
              <a:rPr lang="tr-TR" sz="3600">
                <a:solidFill>
                  <a:srgbClr val="9900FF"/>
                </a:solidFill>
                <a:effectLst>
                  <a:outerShdw blurRad="38100" dist="38100" dir="2700000" algn="tl">
                    <a:srgbClr val="000000"/>
                  </a:outerShdw>
                </a:effectLst>
                <a:latin typeface="Arial Black" pitchFamily="34" charset="0"/>
              </a:rPr>
              <a:t>“SORUN KİMİN SORUNU?”</a:t>
            </a:r>
            <a:endParaRPr lang="tr-TR" sz="3600">
              <a:solidFill>
                <a:srgbClr val="9900FF"/>
              </a:solidFill>
              <a:latin typeface="Arial Black" pitchFamily="34" charset="0"/>
            </a:endParaRPr>
          </a:p>
        </p:txBody>
      </p:sp>
      <p:graphicFrame>
        <p:nvGraphicFramePr>
          <p:cNvPr id="133124" name="Object 4"/>
          <p:cNvGraphicFramePr>
            <a:graphicFrameLocks noChangeAspect="1"/>
          </p:cNvGraphicFramePr>
          <p:nvPr/>
        </p:nvGraphicFramePr>
        <p:xfrm>
          <a:off x="6732588" y="4005263"/>
          <a:ext cx="1808162" cy="1533525"/>
        </p:xfrm>
        <a:graphic>
          <a:graphicData uri="http://schemas.openxmlformats.org/presentationml/2006/ole">
            <p:oleObj spid="_x0000_s13316" name="Clip" r:id="rId3" imgW="1808683" imgH="1534363" progId="">
              <p:embed/>
            </p:oleObj>
          </a:graphicData>
        </a:graphic>
      </p:graphicFrame>
    </p:spTree>
    <p:extLst>
      <p:ext uri="{BB962C8B-B14F-4D97-AF65-F5344CB8AC3E}">
        <p14:creationId xmlns:p14="http://schemas.microsoft.com/office/powerpoint/2010/main" xmlns="" val="19447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3122"/>
                                        </p:tgtEl>
                                        <p:attrNameLst>
                                          <p:attrName>style.visibility</p:attrName>
                                        </p:attrNameLst>
                                      </p:cBhvr>
                                      <p:to>
                                        <p:strVal val="visible"/>
                                      </p:to>
                                    </p:set>
                                    <p:anim calcmode="lin" valueType="num">
                                      <p:cBhvr additive="base">
                                        <p:cTn id="7" dur="300" fill="hold"/>
                                        <p:tgtEl>
                                          <p:spTgt spid="133122"/>
                                        </p:tgtEl>
                                        <p:attrNameLst>
                                          <p:attrName>ppt_x</p:attrName>
                                        </p:attrNameLst>
                                      </p:cBhvr>
                                      <p:tavLst>
                                        <p:tav tm="0">
                                          <p:val>
                                            <p:strVal val="#ppt_x"/>
                                          </p:val>
                                        </p:tav>
                                        <p:tav tm="100000">
                                          <p:val>
                                            <p:strVal val="#ppt_x"/>
                                          </p:val>
                                        </p:tav>
                                      </p:tavLst>
                                    </p:anim>
                                    <p:anim calcmode="lin" valueType="num">
                                      <p:cBhvr additive="base">
                                        <p:cTn id="8" dur="300" fill="hold"/>
                                        <p:tgtEl>
                                          <p:spTgt spid="1331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133123"/>
                                        </p:tgtEl>
                                        <p:attrNameLst>
                                          <p:attrName>style.visibility</p:attrName>
                                        </p:attrNameLst>
                                      </p:cBhvr>
                                      <p:to>
                                        <p:strVal val="visible"/>
                                      </p:to>
                                    </p:set>
                                    <p:anim calcmode="lin" valueType="num">
                                      <p:cBhvr additive="base">
                                        <p:cTn id="13" dur="300" fill="hold"/>
                                        <p:tgtEl>
                                          <p:spTgt spid="133123"/>
                                        </p:tgtEl>
                                        <p:attrNameLst>
                                          <p:attrName>ppt_x</p:attrName>
                                        </p:attrNameLst>
                                      </p:cBhvr>
                                      <p:tavLst>
                                        <p:tav tm="0">
                                          <p:val>
                                            <p:strVal val="0-#ppt_w/2"/>
                                          </p:val>
                                        </p:tav>
                                        <p:tav tm="100000">
                                          <p:val>
                                            <p:strVal val="#ppt_x"/>
                                          </p:val>
                                        </p:tav>
                                      </p:tavLst>
                                    </p:anim>
                                    <p:anim calcmode="lin" valueType="num">
                                      <p:cBhvr additive="base">
                                        <p:cTn id="14" dur="300" fill="hold"/>
                                        <p:tgtEl>
                                          <p:spTgt spid="1331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3124"/>
                                        </p:tgtEl>
                                        <p:attrNameLst>
                                          <p:attrName>style.visibility</p:attrName>
                                        </p:attrNameLst>
                                      </p:cBhvr>
                                      <p:to>
                                        <p:strVal val="visible"/>
                                      </p:to>
                                    </p:set>
                                    <p:anim calcmode="lin" valueType="num">
                                      <p:cBhvr additive="base">
                                        <p:cTn id="19" dur="500" fill="hold"/>
                                        <p:tgtEl>
                                          <p:spTgt spid="133124"/>
                                        </p:tgtEl>
                                        <p:attrNameLst>
                                          <p:attrName>ppt_x</p:attrName>
                                        </p:attrNameLst>
                                      </p:cBhvr>
                                      <p:tavLst>
                                        <p:tav tm="0">
                                          <p:val>
                                            <p:strVal val="#ppt_x"/>
                                          </p:val>
                                        </p:tav>
                                        <p:tav tm="100000">
                                          <p:val>
                                            <p:strVal val="#ppt_x"/>
                                          </p:val>
                                        </p:tav>
                                      </p:tavLst>
                                    </p:anim>
                                    <p:anim calcmode="lin" valueType="num">
                                      <p:cBhvr additive="base">
                                        <p:cTn id="20" dur="500" fill="hold"/>
                                        <p:tgtEl>
                                          <p:spTgt spid="1331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P spid="13312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990600" y="762000"/>
            <a:ext cx="7110413" cy="2487613"/>
          </a:xfrm>
          <a:prstGeom prst="rect">
            <a:avLst/>
          </a:prstGeom>
          <a:noFill/>
          <a:ln w="9525">
            <a:noFill/>
            <a:miter lim="800000"/>
            <a:headEnd/>
            <a:tailEnd/>
          </a:ln>
          <a:effectLst/>
        </p:spPr>
        <p:txBody>
          <a:bodyPr>
            <a:spAutoFit/>
          </a:bodyPr>
          <a:lstStyle/>
          <a:p>
            <a:pPr eaLnBrk="0" hangingPunct="0">
              <a:spcBef>
                <a:spcPct val="50000"/>
              </a:spcBef>
            </a:pPr>
            <a:r>
              <a:rPr lang="tr-TR" sz="2800" b="1">
                <a:solidFill>
                  <a:srgbClr val="CC0099"/>
                </a:solidFill>
              </a:rPr>
              <a:t>SORUN SİZİN SORUNUNUZ İSE,</a:t>
            </a:r>
          </a:p>
          <a:p>
            <a:pPr eaLnBrk="0" hangingPunct="0">
              <a:spcBef>
                <a:spcPct val="50000"/>
              </a:spcBef>
            </a:pPr>
            <a:r>
              <a:rPr lang="tr-TR" sz="2600" b="1">
                <a:solidFill>
                  <a:srgbClr val="CC0099"/>
                </a:solidFill>
              </a:rPr>
              <a:t>	        </a:t>
            </a:r>
          </a:p>
          <a:p>
            <a:pPr eaLnBrk="0" hangingPunct="0">
              <a:spcBef>
                <a:spcPct val="50000"/>
              </a:spcBef>
            </a:pPr>
            <a:r>
              <a:rPr lang="tr-TR" sz="2600" b="1">
                <a:solidFill>
                  <a:srgbClr val="CC0099"/>
                </a:solidFill>
              </a:rPr>
              <a:t>                    “</a:t>
            </a:r>
            <a:r>
              <a:rPr lang="tr-TR" sz="3200" b="1">
                <a:solidFill>
                  <a:srgbClr val="CC0099"/>
                </a:solidFill>
                <a:effectLst>
                  <a:outerShdw blurRad="38100" dist="38100" dir="2700000" algn="tl">
                    <a:srgbClr val="000000"/>
                  </a:outerShdw>
                </a:effectLst>
              </a:rPr>
              <a:t>BEN DİLİ” </a:t>
            </a:r>
            <a:r>
              <a:rPr lang="tr-TR" sz="2800" b="1">
                <a:solidFill>
                  <a:srgbClr val="CC0099"/>
                </a:solidFill>
              </a:rPr>
              <a:t>KULLANIN.</a:t>
            </a:r>
          </a:p>
          <a:p>
            <a:pPr eaLnBrk="0" hangingPunct="0">
              <a:spcBef>
                <a:spcPct val="50000"/>
              </a:spcBef>
            </a:pPr>
            <a:endParaRPr lang="tr-TR" sz="2800">
              <a:latin typeface="Times New Roman" pitchFamily="18" charset="0"/>
            </a:endParaRPr>
          </a:p>
        </p:txBody>
      </p:sp>
      <p:sp>
        <p:nvSpPr>
          <p:cNvPr id="134147" name="AutoShape 3"/>
          <p:cNvSpPr>
            <a:spLocks noChangeArrowheads="1"/>
          </p:cNvSpPr>
          <p:nvPr/>
        </p:nvSpPr>
        <p:spPr bwMode="auto">
          <a:xfrm>
            <a:off x="1447800" y="1524000"/>
            <a:ext cx="1066800" cy="914400"/>
          </a:xfrm>
          <a:prstGeom prst="curvedRightArrow">
            <a:avLst>
              <a:gd name="adj1" fmla="val 20000"/>
              <a:gd name="adj2" fmla="val 40000"/>
              <a:gd name="adj3" fmla="val 38889"/>
            </a:avLst>
          </a:prstGeom>
          <a:solidFill>
            <a:srgbClr val="FF00FF"/>
          </a:solidFill>
          <a:ln w="9525">
            <a:solidFill>
              <a:schemeClr val="tx1"/>
            </a:solidFill>
            <a:miter lim="800000"/>
            <a:headEnd/>
            <a:tailEnd/>
          </a:ln>
          <a:effectLst/>
        </p:spPr>
        <p:txBody>
          <a:bodyPr wrap="none" anchor="ctr"/>
          <a:lstStyle/>
          <a:p>
            <a:endParaRPr lang="tr-TR"/>
          </a:p>
        </p:txBody>
      </p:sp>
      <p:sp>
        <p:nvSpPr>
          <p:cNvPr id="134148" name="Text Box 4"/>
          <p:cNvSpPr txBox="1">
            <a:spLocks noChangeArrowheads="1"/>
          </p:cNvSpPr>
          <p:nvPr/>
        </p:nvSpPr>
        <p:spPr bwMode="auto">
          <a:xfrm>
            <a:off x="1116013" y="3644900"/>
            <a:ext cx="7570787" cy="1892300"/>
          </a:xfrm>
          <a:prstGeom prst="rect">
            <a:avLst/>
          </a:prstGeom>
          <a:noFill/>
          <a:ln w="9525">
            <a:noFill/>
            <a:miter lim="800000"/>
            <a:headEnd/>
            <a:tailEnd/>
          </a:ln>
          <a:effectLst/>
        </p:spPr>
        <p:txBody>
          <a:bodyPr>
            <a:spAutoFit/>
          </a:bodyPr>
          <a:lstStyle/>
          <a:p>
            <a:pPr eaLnBrk="0" hangingPunct="0">
              <a:spcBef>
                <a:spcPct val="50000"/>
              </a:spcBef>
            </a:pPr>
            <a:r>
              <a:rPr lang="tr-TR" sz="2800" b="1">
                <a:solidFill>
                  <a:srgbClr val="6600CC"/>
                </a:solidFill>
              </a:rPr>
              <a:t>SORUN KARŞINIZDAKİNİN İSE,</a:t>
            </a:r>
            <a:endParaRPr lang="tr-TR" sz="2800">
              <a:solidFill>
                <a:srgbClr val="6600CC"/>
              </a:solidFill>
            </a:endParaRPr>
          </a:p>
          <a:p>
            <a:pPr eaLnBrk="0" hangingPunct="0">
              <a:spcBef>
                <a:spcPct val="50000"/>
              </a:spcBef>
            </a:pPr>
            <a:endParaRPr lang="tr-TR" sz="2800">
              <a:solidFill>
                <a:srgbClr val="6600CC"/>
              </a:solidFill>
            </a:endParaRPr>
          </a:p>
          <a:p>
            <a:pPr eaLnBrk="0" hangingPunct="0">
              <a:spcBef>
                <a:spcPct val="50000"/>
              </a:spcBef>
            </a:pPr>
            <a:r>
              <a:rPr lang="tr-TR" sz="3200" b="1">
                <a:solidFill>
                  <a:srgbClr val="6600CC"/>
                </a:solidFill>
                <a:effectLst>
                  <a:outerShdw blurRad="38100" dist="38100" dir="2700000" algn="tl">
                    <a:srgbClr val="000000"/>
                  </a:outerShdw>
                </a:effectLst>
              </a:rPr>
              <a:t>AKTİF DİNLEYİN.</a:t>
            </a:r>
            <a:endParaRPr lang="tr-TR" sz="2800">
              <a:solidFill>
                <a:srgbClr val="6600CC"/>
              </a:solidFill>
            </a:endParaRPr>
          </a:p>
        </p:txBody>
      </p:sp>
      <p:sp>
        <p:nvSpPr>
          <p:cNvPr id="134149" name="AutoShape 5"/>
          <p:cNvSpPr>
            <a:spLocks noChangeArrowheads="1"/>
          </p:cNvSpPr>
          <p:nvPr/>
        </p:nvSpPr>
        <p:spPr bwMode="auto">
          <a:xfrm>
            <a:off x="7308850" y="3933825"/>
            <a:ext cx="733425" cy="1214438"/>
          </a:xfrm>
          <a:prstGeom prst="curvedLeftArrow">
            <a:avLst>
              <a:gd name="adj1" fmla="val 33117"/>
              <a:gd name="adj2" fmla="val 66234"/>
              <a:gd name="adj3" fmla="val 33333"/>
            </a:avLst>
          </a:prstGeom>
          <a:solidFill>
            <a:srgbClr val="6600CC"/>
          </a:solidFill>
          <a:ln w="9525">
            <a:solidFill>
              <a:schemeClr val="tx1"/>
            </a:solidFill>
            <a:miter lim="800000"/>
            <a:headEnd/>
            <a:tailEnd/>
          </a:ln>
          <a:effectLst/>
        </p:spPr>
        <p:txBody>
          <a:bodyPr wrap="none" anchor="ctr"/>
          <a:lstStyle/>
          <a:p>
            <a:endParaRPr lang="tr-TR"/>
          </a:p>
        </p:txBody>
      </p:sp>
    </p:spTree>
    <p:extLst>
      <p:ext uri="{BB962C8B-B14F-4D97-AF65-F5344CB8AC3E}">
        <p14:creationId xmlns:p14="http://schemas.microsoft.com/office/powerpoint/2010/main" xmlns="" val="4440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0-#ppt_w/2"/>
                                          </p:val>
                                        </p:tav>
                                        <p:tav tm="100000">
                                          <p:val>
                                            <p:strVal val="#ppt_x"/>
                                          </p:val>
                                        </p:tav>
                                      </p:tavLst>
                                    </p:anim>
                                    <p:anim calcmode="lin" valueType="num">
                                      <p:cBhvr additive="base">
                                        <p:cTn id="8" dur="500" fill="hold"/>
                                        <p:tgtEl>
                                          <p:spTgt spid="1341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34147"/>
                                        </p:tgtEl>
                                        <p:attrNameLst>
                                          <p:attrName>style.visibility</p:attrName>
                                        </p:attrNameLst>
                                      </p:cBhvr>
                                      <p:to>
                                        <p:strVal val="visible"/>
                                      </p:to>
                                    </p:set>
                                    <p:animEffect transition="in" filter="wipe(up)">
                                      <p:cBhvr>
                                        <p:cTn id="13" dur="500"/>
                                        <p:tgtEl>
                                          <p:spTgt spid="13414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134148"/>
                                        </p:tgtEl>
                                        <p:attrNameLst>
                                          <p:attrName>style.visibility</p:attrName>
                                        </p:attrNameLst>
                                      </p:cBhvr>
                                      <p:to>
                                        <p:strVal val="visible"/>
                                      </p:to>
                                    </p:set>
                                    <p:animEffect transition="in" filter="slide(fromTop)">
                                      <p:cBhvr>
                                        <p:cTn id="18" dur="500"/>
                                        <p:tgtEl>
                                          <p:spTgt spid="134148"/>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34149"/>
                                        </p:tgtEl>
                                        <p:attrNameLst>
                                          <p:attrName>style.visibility</p:attrName>
                                        </p:attrNameLst>
                                      </p:cBhvr>
                                      <p:to>
                                        <p:strVal val="visible"/>
                                      </p:to>
                                    </p:set>
                                    <p:anim calcmode="lin" valueType="num">
                                      <p:cBhvr>
                                        <p:cTn id="23" dur="500" fill="hold"/>
                                        <p:tgtEl>
                                          <p:spTgt spid="134149"/>
                                        </p:tgtEl>
                                        <p:attrNameLst>
                                          <p:attrName>ppt_x</p:attrName>
                                        </p:attrNameLst>
                                      </p:cBhvr>
                                      <p:tavLst>
                                        <p:tav tm="0">
                                          <p:val>
                                            <p:strVal val="#ppt_x"/>
                                          </p:val>
                                        </p:tav>
                                        <p:tav tm="100000">
                                          <p:val>
                                            <p:strVal val="#ppt_x"/>
                                          </p:val>
                                        </p:tav>
                                      </p:tavLst>
                                    </p:anim>
                                    <p:anim calcmode="lin" valueType="num">
                                      <p:cBhvr>
                                        <p:cTn id="24" dur="500" fill="hold"/>
                                        <p:tgtEl>
                                          <p:spTgt spid="134149"/>
                                        </p:tgtEl>
                                        <p:attrNameLst>
                                          <p:attrName>ppt_y</p:attrName>
                                        </p:attrNameLst>
                                      </p:cBhvr>
                                      <p:tavLst>
                                        <p:tav tm="0">
                                          <p:val>
                                            <p:strVal val="#ppt_y-#ppt_h/2"/>
                                          </p:val>
                                        </p:tav>
                                        <p:tav tm="100000">
                                          <p:val>
                                            <p:strVal val="#ppt_y"/>
                                          </p:val>
                                        </p:tav>
                                      </p:tavLst>
                                    </p:anim>
                                    <p:anim calcmode="lin" valueType="num">
                                      <p:cBhvr>
                                        <p:cTn id="25" dur="500" fill="hold"/>
                                        <p:tgtEl>
                                          <p:spTgt spid="134149"/>
                                        </p:tgtEl>
                                        <p:attrNameLst>
                                          <p:attrName>ppt_w</p:attrName>
                                        </p:attrNameLst>
                                      </p:cBhvr>
                                      <p:tavLst>
                                        <p:tav tm="0">
                                          <p:val>
                                            <p:strVal val="#ppt_w"/>
                                          </p:val>
                                        </p:tav>
                                        <p:tav tm="100000">
                                          <p:val>
                                            <p:strVal val="#ppt_w"/>
                                          </p:val>
                                        </p:tav>
                                      </p:tavLst>
                                    </p:anim>
                                    <p:anim calcmode="lin" valueType="num">
                                      <p:cBhvr>
                                        <p:cTn id="26" dur="500" fill="hold"/>
                                        <p:tgtEl>
                                          <p:spTgt spid="134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animBg="1"/>
      <p:bldP spid="134148" grpId="0" autoUpdateAnimBg="0"/>
      <p:bldP spid="13414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normAutofit fontScale="90000"/>
          </a:bodyPr>
          <a:lstStyle/>
          <a:p>
            <a:r>
              <a:rPr lang="tr-TR" sz="3800" b="1" i="1"/>
              <a:t/>
            </a:r>
            <a:br>
              <a:rPr lang="tr-TR" sz="3800" b="1" i="1"/>
            </a:br>
            <a:r>
              <a:rPr lang="tr-TR" sz="3800" b="1" i="1">
                <a:solidFill>
                  <a:schemeClr val="accent2"/>
                </a:solidFill>
              </a:rPr>
              <a:t>İNSAN KARŞISINDAKİNDEN NELER BEKLER???</a:t>
            </a:r>
            <a:r>
              <a:rPr lang="tr-TR" sz="3800">
                <a:solidFill>
                  <a:schemeClr val="accent2"/>
                </a:solidFill>
                <a:effectLst>
                  <a:outerShdw blurRad="38100" dist="38100" dir="2700000" algn="tl">
                    <a:srgbClr val="000000"/>
                  </a:outerShdw>
                </a:effectLst>
              </a:rPr>
              <a:t/>
            </a:r>
            <a:br>
              <a:rPr lang="tr-TR" sz="3800">
                <a:solidFill>
                  <a:schemeClr val="accent2"/>
                </a:solidFill>
                <a:effectLst>
                  <a:outerShdw blurRad="38100" dist="38100" dir="2700000" algn="tl">
                    <a:srgbClr val="000000"/>
                  </a:outerShdw>
                </a:effectLst>
              </a:rPr>
            </a:br>
            <a:endParaRPr lang="tr-TR" sz="3800">
              <a:solidFill>
                <a:schemeClr val="accent2"/>
              </a:solidFill>
              <a:effectLst>
                <a:outerShdw blurRad="38100" dist="38100" dir="2700000" algn="tl">
                  <a:srgbClr val="000000"/>
                </a:outerShdw>
              </a:effectLst>
            </a:endParaRPr>
          </a:p>
        </p:txBody>
      </p:sp>
      <p:sp>
        <p:nvSpPr>
          <p:cNvPr id="169987" name="Rectangle 3"/>
          <p:cNvSpPr>
            <a:spLocks noGrp="1" noChangeArrowheads="1"/>
          </p:cNvSpPr>
          <p:nvPr>
            <p:ph type="body" idx="1"/>
          </p:nvPr>
        </p:nvSpPr>
        <p:spPr/>
        <p:txBody>
          <a:bodyPr/>
          <a:lstStyle/>
          <a:p>
            <a:pPr marL="0" indent="0">
              <a:lnSpc>
                <a:spcPct val="120000"/>
              </a:lnSpc>
              <a:buClr>
                <a:schemeClr val="accent2"/>
              </a:buClr>
              <a:buFont typeface="Wingdings 2" pitchFamily="18" charset="2"/>
              <a:buChar char="?"/>
            </a:pPr>
            <a:r>
              <a:rPr lang="tr-TR" sz="2600" b="1">
                <a:effectLst>
                  <a:outerShdw blurRad="38100" dist="38100" dir="2700000" algn="tl">
                    <a:srgbClr val="FFFFFF"/>
                  </a:outerShdw>
                </a:effectLst>
              </a:rPr>
              <a:t>Karşınızdakinin Yansıttığı Kişiliği Kabul Edin.</a:t>
            </a:r>
          </a:p>
          <a:p>
            <a:pPr marL="0" indent="0">
              <a:lnSpc>
                <a:spcPct val="120000"/>
              </a:lnSpc>
              <a:buClr>
                <a:schemeClr val="accent2"/>
              </a:buClr>
              <a:buFont typeface="Wingdings 2" pitchFamily="18" charset="2"/>
              <a:buChar char="?"/>
            </a:pPr>
            <a:r>
              <a:rPr lang="tr-TR" sz="2600" b="1">
                <a:effectLst>
                  <a:outerShdw blurRad="38100" dist="38100" dir="2700000" algn="tl">
                    <a:srgbClr val="FFFFFF"/>
                  </a:outerShdw>
                </a:effectLst>
              </a:rPr>
              <a:t>Karşınızdakine Seçim Hakkı Tanıyın.</a:t>
            </a:r>
          </a:p>
          <a:p>
            <a:pPr marL="0" indent="0">
              <a:lnSpc>
                <a:spcPct val="120000"/>
              </a:lnSpc>
              <a:buClr>
                <a:schemeClr val="accent2"/>
              </a:buClr>
              <a:buFont typeface="Wingdings 2" pitchFamily="18" charset="2"/>
              <a:buChar char="?"/>
            </a:pPr>
            <a:r>
              <a:rPr lang="tr-TR" sz="2600" b="1">
                <a:effectLst>
                  <a:outerShdw blurRad="38100" dist="38100" dir="2700000" algn="tl">
                    <a:srgbClr val="FFFFFF"/>
                  </a:outerShdw>
                </a:effectLst>
              </a:rPr>
              <a:t>Karşınızdakini Asla Utandırmayın.</a:t>
            </a:r>
          </a:p>
          <a:p>
            <a:pPr marL="0" indent="0">
              <a:lnSpc>
                <a:spcPct val="120000"/>
              </a:lnSpc>
              <a:buClr>
                <a:schemeClr val="accent2"/>
              </a:buClr>
              <a:buFont typeface="Wingdings 2" pitchFamily="18" charset="2"/>
              <a:buChar char="?"/>
            </a:pPr>
            <a:r>
              <a:rPr lang="tr-TR" sz="2600" b="1">
                <a:effectLst>
                  <a:outerShdw blurRad="38100" dist="38100" dir="2700000" algn="tl">
                    <a:srgbClr val="FFFFFF"/>
                  </a:outerShdw>
                </a:effectLst>
              </a:rPr>
              <a:t>Karşınızdaki Kişiler Övgü ve Onay Beklerler.</a:t>
            </a:r>
          </a:p>
          <a:p>
            <a:pPr marL="0" indent="0">
              <a:lnSpc>
                <a:spcPct val="120000"/>
              </a:lnSpc>
              <a:buClr>
                <a:schemeClr val="accent2"/>
              </a:buClr>
              <a:buFont typeface="Wingdings 2" pitchFamily="18" charset="2"/>
              <a:buChar char="?"/>
            </a:pPr>
            <a:r>
              <a:rPr lang="tr-TR" sz="2600" b="1">
                <a:effectLst>
                  <a:outerShdw blurRad="38100" dist="38100" dir="2700000" algn="tl">
                    <a:srgbClr val="FFFFFF"/>
                  </a:outerShdw>
                </a:effectLst>
              </a:rPr>
              <a:t>Karşınızdakine Size Yardım Etme Fırsatı Verin.</a:t>
            </a:r>
          </a:p>
          <a:p>
            <a:pPr marL="0" indent="0">
              <a:lnSpc>
                <a:spcPct val="120000"/>
              </a:lnSpc>
              <a:buClr>
                <a:schemeClr val="accent2"/>
              </a:buClr>
              <a:buFont typeface="Wingdings 2" pitchFamily="18" charset="2"/>
              <a:buChar char="?"/>
            </a:pPr>
            <a:r>
              <a:rPr lang="tr-TR" sz="2600" b="1">
                <a:effectLst>
                  <a:outerShdw blurRad="38100" dist="38100" dir="2700000" algn="tl">
                    <a:srgbClr val="FFFFFF"/>
                  </a:outerShdw>
                </a:effectLst>
              </a:rPr>
              <a:t>Karşınızdakini İyi Dinleyin.</a:t>
            </a:r>
          </a:p>
          <a:p>
            <a:pPr marL="0" indent="0">
              <a:lnSpc>
                <a:spcPct val="120000"/>
              </a:lnSpc>
              <a:buClr>
                <a:schemeClr val="accent2"/>
              </a:buClr>
              <a:buFont typeface="Wingdings 2" pitchFamily="18" charset="2"/>
              <a:buChar char="?"/>
            </a:pPr>
            <a:r>
              <a:rPr lang="tr-TR" sz="2600" b="1">
                <a:effectLst>
                  <a:outerShdw blurRad="38100" dist="38100" dir="2700000" algn="tl">
                    <a:srgbClr val="FFFFFF"/>
                  </a:outerShdw>
                </a:effectLst>
              </a:rPr>
              <a:t>Giyiminize ve Dış Görümünüze Özen Gösterin.</a:t>
            </a:r>
          </a:p>
        </p:txBody>
      </p:sp>
    </p:spTree>
    <p:extLst>
      <p:ext uri="{BB962C8B-B14F-4D97-AF65-F5344CB8AC3E}">
        <p14:creationId xmlns:p14="http://schemas.microsoft.com/office/powerpoint/2010/main" xmlns="" val="25731214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effectLst>
                  <a:outerShdw blurRad="38100" dist="38100" dir="2700000" algn="tl">
                    <a:srgbClr val="000000">
                      <a:alpha val="43137"/>
                    </a:srgbClr>
                  </a:outerShdw>
                </a:effectLst>
                <a:latin typeface="Times New Roman" pitchFamily="18" charset="0"/>
                <a:cs typeface="Times New Roman" pitchFamily="18" charset="0"/>
              </a:rPr>
              <a:t>DUYGUSAL ZEKA</a:t>
            </a:r>
            <a:endParaRPr lang="tr-T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2 İçerik Yer Tutucusu"/>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a:bodyPr>
          <a:lstStyle/>
          <a:p>
            <a:r>
              <a:rPr lang="tr-TR" sz="4000" b="1" dirty="0" smtClean="0">
                <a:latin typeface="Times New Roman" pitchFamily="18" charset="0"/>
                <a:cs typeface="Times New Roman" pitchFamily="18" charset="0"/>
              </a:rPr>
              <a:t>Zeka Nedir?</a:t>
            </a:r>
          </a:p>
          <a:p>
            <a:pPr algn="just"/>
            <a:r>
              <a:rPr lang="tr-TR" sz="2800" b="1" dirty="0" smtClean="0"/>
              <a:t>Bilgiyi elde etmeyi, öğrenmeyi ve problem çözmeyi sağlayan bilişsel yetenekler bütünüdür</a:t>
            </a:r>
            <a:r>
              <a:rPr lang="tr-TR" sz="2800" dirty="0" smtClean="0"/>
              <a:t>.</a:t>
            </a:r>
          </a:p>
          <a:p>
            <a:r>
              <a:rPr lang="tr-TR" sz="4000" b="1" dirty="0" smtClean="0">
                <a:latin typeface="Times New Roman" pitchFamily="18" charset="0"/>
                <a:cs typeface="Times New Roman" pitchFamily="18" charset="0"/>
              </a:rPr>
              <a:t>Duygusal Zeka Nedir?</a:t>
            </a:r>
          </a:p>
          <a:p>
            <a:pPr algn="just"/>
            <a:r>
              <a:rPr lang="tr-TR" sz="2800" b="1" dirty="0" smtClean="0"/>
              <a:t>Duygusal zeka; duygular çerçevesinde, bilinç ile hisler arasındaki pozitif etkileşim süreci olarak ele alındığında, günümüzde başarılı bir yaşam için geliştirilmesi gereken önemli bir zeka türüdür.</a:t>
            </a:r>
          </a:p>
          <a:p>
            <a:endParaRPr lang="tr-TR" sz="28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2919396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8680"/>
            <a:ext cx="8229600" cy="936104"/>
          </a:xfrm>
        </p:spPr>
        <p:txBody>
          <a:bodyPr/>
          <a:lstStyle/>
          <a:p>
            <a:pPr algn="ctr"/>
            <a:r>
              <a:rPr lang="tr-TR" b="1" dirty="0" smtClean="0">
                <a:effectLst>
                  <a:outerShdw blurRad="38100" dist="38100" dir="2700000" algn="tl">
                    <a:srgbClr val="000000">
                      <a:alpha val="43137"/>
                    </a:srgbClr>
                  </a:outerShdw>
                </a:effectLst>
              </a:rPr>
              <a:t>DUYGUSAL ZEKA</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556792"/>
            <a:ext cx="8229600" cy="4767808"/>
          </a:xfrm>
        </p:spPr>
        <p:txBody>
          <a:bodyPr>
            <a:normAutofit/>
          </a:bodyPr>
          <a:lstStyle/>
          <a:p>
            <a:pPr>
              <a:lnSpc>
                <a:spcPct val="90000"/>
              </a:lnSpc>
            </a:pPr>
            <a:r>
              <a:rPr lang="tr-TR" sz="2800" b="1" dirty="0" smtClean="0"/>
              <a:t>Duygusal zeka, bireyin çevresindeki sorunlarla, beklentilerle ve baskılarla başa çıkmasını sağlayan kabiliyet, yeterlik ve ustalıktır.</a:t>
            </a:r>
            <a:br>
              <a:rPr lang="tr-TR" sz="2800" b="1" dirty="0" smtClean="0"/>
            </a:br>
            <a:endParaRPr lang="tr-TR" sz="2800" b="1" dirty="0" smtClean="0"/>
          </a:p>
          <a:p>
            <a:pPr>
              <a:lnSpc>
                <a:spcPct val="90000"/>
              </a:lnSpc>
            </a:pPr>
            <a:r>
              <a:rPr lang="tr-TR" sz="2800" b="1" dirty="0" smtClean="0"/>
              <a:t>Duygusal zeka, kişinin ne hissettiğini bilmesi, güçlü ve zayıf noktaları konusunda emin olması ve bu duyguları sağlam kararlar almada kullanması gibi çeşitli yeterlikler içeren bir kavramdır. </a:t>
            </a:r>
            <a:br>
              <a:rPr lang="tr-TR" sz="2800" b="1" dirty="0" smtClean="0"/>
            </a:br>
            <a:endParaRPr lang="tr-TR" sz="2800" b="1" dirty="0" smtClean="0"/>
          </a:p>
          <a:p>
            <a:pPr>
              <a:lnSpc>
                <a:spcPct val="90000"/>
              </a:lnSpc>
            </a:pPr>
            <a:r>
              <a:rPr lang="tr-TR" sz="2800" b="1" dirty="0" smtClean="0"/>
              <a:t>En basit anlamıyla duygusal zeka, duyguları tanıma ve onlardan akıllıca yararlanmadır.</a:t>
            </a:r>
          </a:p>
          <a:p>
            <a:pPr>
              <a:lnSpc>
                <a:spcPct val="90000"/>
              </a:lnSpc>
            </a:pPr>
            <a:endParaRPr lang="tr-TR" sz="2800" b="1" dirty="0" smtClean="0"/>
          </a:p>
          <a:p>
            <a:pPr>
              <a:lnSpc>
                <a:spcPct val="90000"/>
              </a:lnSpc>
            </a:pPr>
            <a:endParaRPr lang="tr-TR" sz="2800" b="1"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xmlns="" val="2757236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412776"/>
            <a:ext cx="8229600" cy="4911824"/>
          </a:xfrm>
        </p:spPr>
        <p:txBody>
          <a:bodyPr/>
          <a:lstStyle/>
          <a:p>
            <a:r>
              <a:rPr lang="tr-TR" sz="3200" b="1" dirty="0" smtClean="0"/>
              <a:t>Duygusal zeka, temelde iki tür yetkinliğin bileşkesidir:</a:t>
            </a:r>
            <a:br>
              <a:rPr lang="tr-TR" sz="3200" b="1" dirty="0" smtClean="0"/>
            </a:br>
            <a:endParaRPr lang="tr-TR" sz="3200" b="1" dirty="0" smtClean="0"/>
          </a:p>
          <a:p>
            <a:pPr lvl="2">
              <a:buNone/>
            </a:pPr>
            <a:r>
              <a:rPr lang="tr-TR" sz="2700" b="1" dirty="0" smtClean="0"/>
              <a:t>	</a:t>
            </a:r>
            <a:r>
              <a:rPr lang="tr-TR" sz="3600" b="1" dirty="0" smtClean="0"/>
              <a:t>kişisel yetkinlikler </a:t>
            </a:r>
          </a:p>
          <a:p>
            <a:endParaRPr lang="tr-TR" sz="3200" b="1" dirty="0" smtClean="0"/>
          </a:p>
          <a:p>
            <a:pPr lvl="3">
              <a:buNone/>
            </a:pPr>
            <a:endParaRPr lang="tr-TR" sz="2600" b="1" dirty="0" smtClean="0"/>
          </a:p>
          <a:p>
            <a:pPr lvl="3">
              <a:buNone/>
            </a:pPr>
            <a:r>
              <a:rPr lang="tr-TR" sz="3600" b="1" dirty="0" smtClean="0"/>
              <a:t>sosyal yetkinlikler</a:t>
            </a:r>
          </a:p>
          <a:p>
            <a:pPr>
              <a:buFont typeface="Monotype Sorts" pitchFamily="2" charset="2"/>
              <a:buNone/>
            </a:pPr>
            <a:r>
              <a:rPr lang="tr-TR" sz="3200" b="1" dirty="0" smtClean="0"/>
              <a:t>   </a:t>
            </a:r>
          </a:p>
          <a:p>
            <a:endParaRPr lang="tr-TR" dirty="0"/>
          </a:p>
        </p:txBody>
      </p:sp>
      <p:sp>
        <p:nvSpPr>
          <p:cNvPr id="5" name="4 5-Nokta Yıldız"/>
          <p:cNvSpPr/>
          <p:nvPr/>
        </p:nvSpPr>
        <p:spPr>
          <a:xfrm>
            <a:off x="323528" y="285293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5-Nokta Yıldız"/>
          <p:cNvSpPr/>
          <p:nvPr/>
        </p:nvSpPr>
        <p:spPr>
          <a:xfrm>
            <a:off x="395536" y="450912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3032547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924712"/>
          </a:xfrm>
        </p:spPr>
        <p:txBody>
          <a:bodyPr>
            <a:normAutofit/>
          </a:bodyPr>
          <a:lstStyle/>
          <a:p>
            <a:pPr algn="ctr"/>
            <a:r>
              <a:rPr lang="tr-TR" b="1" dirty="0" smtClean="0">
                <a:effectLst>
                  <a:outerShdw blurRad="38100" dist="38100" dir="2700000" algn="tl">
                    <a:srgbClr val="000000">
                      <a:alpha val="43137"/>
                    </a:srgbClr>
                  </a:outerShdw>
                </a:effectLst>
              </a:rPr>
              <a:t>KİŞİSEL YETKİNLİKLER</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628800"/>
            <a:ext cx="8229600" cy="4824536"/>
          </a:xfrm>
        </p:spPr>
        <p:txBody>
          <a:bodyPr>
            <a:normAutofit fontScale="92500" lnSpcReduction="20000"/>
          </a:bodyPr>
          <a:lstStyle/>
          <a:p>
            <a:r>
              <a:rPr lang="tr-TR" b="1" dirty="0" smtClean="0"/>
              <a:t>1. Kendini tanımak</a:t>
            </a:r>
            <a:br>
              <a:rPr lang="tr-TR" b="1" dirty="0" smtClean="0"/>
            </a:br>
            <a:r>
              <a:rPr lang="tr-TR" b="1" dirty="0" smtClean="0"/>
              <a:t>		</a:t>
            </a:r>
            <a:r>
              <a:rPr lang="tr-TR" sz="2400" b="1" dirty="0" smtClean="0"/>
              <a:t>a)</a:t>
            </a:r>
            <a:r>
              <a:rPr lang="tr-TR" sz="2000" b="1" dirty="0" smtClean="0"/>
              <a:t> </a:t>
            </a:r>
            <a:r>
              <a:rPr lang="tr-TR" sz="2400" b="1" dirty="0" smtClean="0"/>
              <a:t>Duygusal </a:t>
            </a:r>
            <a:r>
              <a:rPr lang="tr-TR" sz="2400" b="1" dirty="0" err="1" smtClean="0"/>
              <a:t>farkındalık</a:t>
            </a:r>
            <a:r>
              <a:rPr lang="tr-TR" sz="2400" b="1" dirty="0" smtClean="0"/>
              <a:t> </a:t>
            </a:r>
            <a:br>
              <a:rPr lang="tr-TR" sz="2400" b="1" dirty="0" smtClean="0"/>
            </a:br>
            <a:r>
              <a:rPr lang="tr-TR" sz="2400" b="1" dirty="0" smtClean="0"/>
              <a:t>		b) Kendini değerlendirme </a:t>
            </a:r>
            <a:br>
              <a:rPr lang="tr-TR" sz="2400" b="1" dirty="0" smtClean="0"/>
            </a:br>
            <a:r>
              <a:rPr lang="tr-TR" sz="2400" b="1" dirty="0" smtClean="0"/>
              <a:t>		c) Özgüven</a:t>
            </a:r>
            <a:r>
              <a:rPr lang="tr-TR" b="1" dirty="0" smtClean="0"/>
              <a:t> </a:t>
            </a:r>
          </a:p>
          <a:p>
            <a:pPr>
              <a:lnSpc>
                <a:spcPct val="90000"/>
              </a:lnSpc>
              <a:buFont typeface="Monotype Sorts" pitchFamily="2" charset="2"/>
              <a:buNone/>
            </a:pPr>
            <a:r>
              <a:rPr lang="tr-TR" b="1" dirty="0" smtClean="0"/>
              <a:t>2. Kendini yönetmek </a:t>
            </a:r>
            <a:br>
              <a:rPr lang="tr-TR" b="1" dirty="0" smtClean="0"/>
            </a:br>
            <a:r>
              <a:rPr lang="tr-TR" b="1" dirty="0" smtClean="0"/>
              <a:t>		</a:t>
            </a:r>
            <a:r>
              <a:rPr lang="tr-TR" sz="2400" b="1" dirty="0" smtClean="0"/>
              <a:t>a) Kendini kontrol </a:t>
            </a:r>
            <a:br>
              <a:rPr lang="tr-TR" sz="2400" b="1" dirty="0" smtClean="0"/>
            </a:br>
            <a:r>
              <a:rPr lang="tr-TR" sz="2400" b="1" dirty="0" smtClean="0"/>
              <a:t>		b) Güvenirlik </a:t>
            </a:r>
            <a:br>
              <a:rPr lang="tr-TR" sz="2400" b="1" dirty="0" smtClean="0"/>
            </a:br>
            <a:r>
              <a:rPr lang="tr-TR" sz="2400" b="1" dirty="0" smtClean="0"/>
              <a:t>		c) Vicdanlı olma </a:t>
            </a:r>
            <a:br>
              <a:rPr lang="tr-TR" sz="2400" b="1" dirty="0" smtClean="0"/>
            </a:br>
            <a:r>
              <a:rPr lang="tr-TR" sz="2400" b="1" dirty="0" smtClean="0"/>
              <a:t>		d) Yeniliklere açık olmak </a:t>
            </a:r>
            <a:br>
              <a:rPr lang="tr-TR" sz="2400" b="1" dirty="0" smtClean="0"/>
            </a:br>
            <a:r>
              <a:rPr lang="tr-TR" sz="2400" b="1" dirty="0" smtClean="0"/>
              <a:t>		e) Uyum yeteneği</a:t>
            </a:r>
            <a:r>
              <a:rPr lang="tr-TR" b="1" dirty="0" smtClean="0"/>
              <a:t> </a:t>
            </a:r>
          </a:p>
          <a:p>
            <a:pPr>
              <a:lnSpc>
                <a:spcPct val="90000"/>
              </a:lnSpc>
              <a:buFont typeface="Monotype Sorts" pitchFamily="2" charset="2"/>
              <a:buNone/>
            </a:pPr>
            <a:r>
              <a:rPr lang="tr-TR" b="1" dirty="0" smtClean="0"/>
              <a:t>3. Motivasyon </a:t>
            </a:r>
            <a:br>
              <a:rPr lang="tr-TR" b="1" dirty="0" smtClean="0"/>
            </a:br>
            <a:r>
              <a:rPr lang="tr-TR" b="1" dirty="0" smtClean="0"/>
              <a:t>		</a:t>
            </a:r>
            <a:r>
              <a:rPr lang="tr-TR" sz="2400" b="1" dirty="0" smtClean="0"/>
              <a:t>a) Başarı güdüsü </a:t>
            </a:r>
            <a:br>
              <a:rPr lang="tr-TR" sz="2400" b="1" dirty="0" smtClean="0"/>
            </a:br>
            <a:r>
              <a:rPr lang="tr-TR" sz="2400" b="1" dirty="0" smtClean="0"/>
              <a:t>		b) Bağlılık </a:t>
            </a:r>
            <a:br>
              <a:rPr lang="tr-TR" sz="2400" b="1" dirty="0" smtClean="0"/>
            </a:br>
            <a:r>
              <a:rPr lang="tr-TR" sz="2400" b="1" dirty="0" smtClean="0"/>
              <a:t>		c) Girişimcilik </a:t>
            </a:r>
            <a:br>
              <a:rPr lang="tr-TR" sz="2400" b="1" dirty="0" smtClean="0"/>
            </a:br>
            <a:r>
              <a:rPr lang="tr-TR" sz="2400" b="1" dirty="0" smtClean="0"/>
              <a:t>		d) İyimserlik</a:t>
            </a:r>
            <a:r>
              <a:rPr lang="tr-TR" b="1" dirty="0" smtClean="0"/>
              <a:t> </a:t>
            </a:r>
          </a:p>
          <a:p>
            <a:endParaRPr lang="tr-TR" dirty="0"/>
          </a:p>
        </p:txBody>
      </p:sp>
    </p:spTree>
    <p:extLst>
      <p:ext uri="{BB962C8B-B14F-4D97-AF65-F5344CB8AC3E}">
        <p14:creationId xmlns:p14="http://schemas.microsoft.com/office/powerpoint/2010/main" xmlns="" val="4253210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8680"/>
            <a:ext cx="8229600" cy="1008112"/>
          </a:xfrm>
        </p:spPr>
        <p:txBody>
          <a:bodyPr/>
          <a:lstStyle/>
          <a:p>
            <a:pPr algn="ctr"/>
            <a:r>
              <a:rPr lang="tr-TR" b="1" dirty="0" smtClean="0">
                <a:effectLst>
                  <a:outerShdw blurRad="38100" dist="38100" dir="2700000" algn="tl">
                    <a:srgbClr val="000000">
                      <a:alpha val="43137"/>
                    </a:srgbClr>
                  </a:outerShdw>
                </a:effectLst>
              </a:rPr>
              <a:t>SOSYAL YETKİNLİKLER</a:t>
            </a:r>
            <a:endParaRPr lang="tr-TR" b="1" dirty="0">
              <a:effectLst>
                <a:outerShdw blurRad="38100" dist="38100" dir="2700000" algn="tl">
                  <a:srgbClr val="000000">
                    <a:alpha val="43137"/>
                  </a:srgbClr>
                </a:outerShdw>
              </a:effectLst>
            </a:endParaRPr>
          </a:p>
        </p:txBody>
      </p:sp>
      <p:sp>
        <p:nvSpPr>
          <p:cNvPr id="3" name="2 İçerik Yer Tutucusu"/>
          <p:cNvSpPr>
            <a:spLocks noGrp="1"/>
          </p:cNvSpPr>
          <p:nvPr>
            <p:ph idx="1"/>
          </p:nvPr>
        </p:nvSpPr>
        <p:spPr>
          <a:xfrm>
            <a:off x="457200" y="1772816"/>
            <a:ext cx="8229600" cy="4551784"/>
          </a:xfrm>
        </p:spPr>
        <p:txBody>
          <a:bodyPr/>
          <a:lstStyle/>
          <a:p>
            <a:pPr>
              <a:lnSpc>
                <a:spcPct val="80000"/>
              </a:lnSpc>
              <a:buFont typeface="Monotype Sorts" pitchFamily="2" charset="2"/>
              <a:buNone/>
            </a:pPr>
            <a:r>
              <a:rPr lang="tr-TR" b="1" dirty="0" smtClean="0"/>
              <a:t>4. Empati </a:t>
            </a:r>
            <a:br>
              <a:rPr lang="tr-TR" b="1" dirty="0" smtClean="0"/>
            </a:br>
            <a:r>
              <a:rPr lang="tr-TR" sz="2400" b="1" dirty="0" smtClean="0"/>
              <a:t>		a) Diğer insanları anlama </a:t>
            </a:r>
            <a:br>
              <a:rPr lang="tr-TR" sz="2400" b="1" dirty="0" smtClean="0"/>
            </a:br>
            <a:r>
              <a:rPr lang="tr-TR" sz="2400" b="1" dirty="0" smtClean="0"/>
              <a:t>		b) Başkalarını geliştirme </a:t>
            </a:r>
            <a:br>
              <a:rPr lang="tr-TR" sz="2400" b="1" dirty="0" smtClean="0"/>
            </a:br>
            <a:r>
              <a:rPr lang="tr-TR" sz="2400" b="1" dirty="0" smtClean="0"/>
              <a:t>		c) Hizmete yönelik olma</a:t>
            </a:r>
            <a:br>
              <a:rPr lang="tr-TR" sz="2400" b="1" dirty="0" smtClean="0"/>
            </a:br>
            <a:endParaRPr lang="tr-TR" sz="2400" b="1" dirty="0" smtClean="0"/>
          </a:p>
          <a:p>
            <a:pPr>
              <a:lnSpc>
                <a:spcPct val="80000"/>
              </a:lnSpc>
              <a:buFont typeface="Monotype Sorts" pitchFamily="2" charset="2"/>
              <a:buNone/>
            </a:pPr>
            <a:r>
              <a:rPr lang="tr-TR" b="1" dirty="0" smtClean="0"/>
              <a:t>5. Sosyal beceriler</a:t>
            </a:r>
            <a:r>
              <a:rPr lang="tr-TR" sz="2400" b="1" dirty="0" smtClean="0"/>
              <a:t> </a:t>
            </a:r>
            <a:br>
              <a:rPr lang="tr-TR" sz="2400" b="1" dirty="0" smtClean="0"/>
            </a:br>
            <a:r>
              <a:rPr lang="tr-TR" sz="2400" b="1" dirty="0" smtClean="0"/>
              <a:t/>
            </a:r>
            <a:br>
              <a:rPr lang="tr-TR" sz="2400" b="1" dirty="0" smtClean="0"/>
            </a:br>
            <a:r>
              <a:rPr lang="tr-TR" sz="2400" b="1" dirty="0" smtClean="0"/>
              <a:t>		a) İletişim </a:t>
            </a:r>
            <a:br>
              <a:rPr lang="tr-TR" sz="2400" b="1" dirty="0" smtClean="0"/>
            </a:br>
            <a:r>
              <a:rPr lang="tr-TR" sz="2400" b="1" dirty="0" smtClean="0"/>
              <a:t>		b) Etki yaratma ve etkileme </a:t>
            </a:r>
            <a:br>
              <a:rPr lang="tr-TR" sz="2400" b="1" dirty="0" smtClean="0"/>
            </a:br>
            <a:r>
              <a:rPr lang="tr-TR" sz="2400" b="1" dirty="0" smtClean="0"/>
              <a:t>		c) Çatışma yönetimi </a:t>
            </a:r>
            <a:br>
              <a:rPr lang="tr-TR" sz="2400" b="1" dirty="0" smtClean="0"/>
            </a:br>
            <a:r>
              <a:rPr lang="tr-TR" sz="2400" b="1" dirty="0" smtClean="0"/>
              <a:t>		d) İşbirliği</a:t>
            </a:r>
            <a:br>
              <a:rPr lang="tr-TR" sz="2400" b="1" dirty="0" smtClean="0"/>
            </a:br>
            <a:r>
              <a:rPr lang="tr-TR" sz="2400" b="1" dirty="0" smtClean="0"/>
              <a:t>		e) Ekip çalışmasına yatkınlık </a:t>
            </a:r>
            <a:br>
              <a:rPr lang="tr-TR" sz="2400" b="1" dirty="0" smtClean="0"/>
            </a:br>
            <a:r>
              <a:rPr lang="tr-TR" sz="2400" b="1" dirty="0" smtClean="0"/>
              <a:t>		f)  Liderlik</a:t>
            </a:r>
            <a:br>
              <a:rPr lang="tr-TR" sz="2400" b="1" dirty="0" smtClean="0"/>
            </a:br>
            <a:r>
              <a:rPr lang="tr-TR" sz="2400" b="1" dirty="0" smtClean="0"/>
              <a:t>		g) İlişki kurmak</a:t>
            </a:r>
          </a:p>
          <a:p>
            <a:endParaRPr lang="tr-TR" dirty="0"/>
          </a:p>
        </p:txBody>
      </p:sp>
    </p:spTree>
    <p:extLst>
      <p:ext uri="{BB962C8B-B14F-4D97-AF65-F5344CB8AC3E}">
        <p14:creationId xmlns:p14="http://schemas.microsoft.com/office/powerpoint/2010/main" xmlns="" val="26585114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36712"/>
            <a:ext cx="8229600" cy="5487888"/>
          </a:xfrm>
        </p:spPr>
        <p:style>
          <a:lnRef idx="2">
            <a:schemeClr val="dk1"/>
          </a:lnRef>
          <a:fillRef idx="1">
            <a:schemeClr val="lt1"/>
          </a:fillRef>
          <a:effectRef idx="0">
            <a:schemeClr val="dk1"/>
          </a:effectRef>
          <a:fontRef idx="minor">
            <a:schemeClr val="dk1"/>
          </a:fontRef>
        </p:style>
        <p:txBody>
          <a:bodyPr/>
          <a:lstStyle/>
          <a:p>
            <a:pPr>
              <a:buNone/>
            </a:pPr>
            <a:r>
              <a:rPr lang="tr-TR" dirty="0" smtClean="0"/>
              <a:t>		     </a:t>
            </a:r>
            <a:r>
              <a:rPr lang="tr-TR" b="1" dirty="0" smtClean="0"/>
              <a:t>Kişisel yetkinlik</a:t>
            </a:r>
            <a:r>
              <a:rPr lang="tr-TR" dirty="0" smtClean="0"/>
              <a:t>	</a:t>
            </a:r>
            <a:r>
              <a:rPr lang="tr-TR" b="1" dirty="0" smtClean="0"/>
              <a:t>Sosyal yetkinlik</a:t>
            </a:r>
          </a:p>
          <a:p>
            <a:pPr>
              <a:buNone/>
            </a:pPr>
            <a:endParaRPr lang="tr-TR" dirty="0" smtClean="0"/>
          </a:p>
          <a:p>
            <a:pPr>
              <a:buNone/>
            </a:pPr>
            <a:r>
              <a:rPr lang="tr-TR" b="1" dirty="0" smtClean="0"/>
              <a:t>Tanımak</a:t>
            </a:r>
          </a:p>
          <a:p>
            <a:pPr>
              <a:buNone/>
            </a:pPr>
            <a:endParaRPr lang="tr-TR" dirty="0" smtClean="0"/>
          </a:p>
          <a:p>
            <a:pPr>
              <a:buNone/>
            </a:pPr>
            <a:endParaRPr lang="tr-TR" dirty="0" smtClean="0"/>
          </a:p>
          <a:p>
            <a:pPr>
              <a:buNone/>
            </a:pPr>
            <a:endParaRPr lang="tr-TR" dirty="0" smtClean="0"/>
          </a:p>
          <a:p>
            <a:pPr>
              <a:buNone/>
            </a:pPr>
            <a:endParaRPr lang="tr-TR" dirty="0" smtClean="0"/>
          </a:p>
          <a:p>
            <a:pPr>
              <a:buNone/>
            </a:pPr>
            <a:r>
              <a:rPr lang="tr-TR" b="1" dirty="0" smtClean="0"/>
              <a:t>Yönetmek</a:t>
            </a:r>
            <a:endParaRPr lang="tr-TR" b="1" dirty="0"/>
          </a:p>
        </p:txBody>
      </p:sp>
      <p:sp>
        <p:nvSpPr>
          <p:cNvPr id="11" name="10 Metin kutusu"/>
          <p:cNvSpPr txBox="1"/>
          <p:nvPr/>
        </p:nvSpPr>
        <p:spPr>
          <a:xfrm>
            <a:off x="2195736" y="1556792"/>
            <a:ext cx="2520280" cy="1600438"/>
          </a:xfrm>
          <a:prstGeom prst="rect">
            <a:avLst/>
          </a:prstGeom>
          <a:solidFill>
            <a:schemeClr val="accent4">
              <a:lumMod val="20000"/>
              <a:lumOff val="80000"/>
            </a:schemeClr>
          </a:solidFill>
        </p:spPr>
        <p:txBody>
          <a:bodyPr wrap="square" rtlCol="0">
            <a:spAutoFit/>
          </a:bodyPr>
          <a:lstStyle/>
          <a:p>
            <a:r>
              <a:rPr lang="tr-TR" b="1" dirty="0" smtClean="0"/>
              <a:t>Kendini tanımak</a:t>
            </a:r>
          </a:p>
          <a:p>
            <a:endParaRPr lang="tr-TR" sz="1600" dirty="0" smtClean="0"/>
          </a:p>
          <a:p>
            <a:r>
              <a:rPr lang="tr-TR" sz="1600" dirty="0" smtClean="0">
                <a:effectLst>
                  <a:outerShdw blurRad="38100" dist="38100" dir="2700000" algn="tl">
                    <a:srgbClr val="000000">
                      <a:alpha val="43137"/>
                    </a:srgbClr>
                  </a:outerShdw>
                </a:effectLst>
                <a:latin typeface="+mj-lt"/>
              </a:rPr>
              <a:t>Duygusal </a:t>
            </a:r>
            <a:r>
              <a:rPr lang="tr-TR" sz="1600" dirty="0" err="1" smtClean="0">
                <a:effectLst>
                  <a:outerShdw blurRad="38100" dist="38100" dir="2700000" algn="tl">
                    <a:srgbClr val="000000">
                      <a:alpha val="43137"/>
                    </a:srgbClr>
                  </a:outerShdw>
                </a:effectLst>
                <a:latin typeface="+mj-lt"/>
              </a:rPr>
              <a:t>farkındalık</a:t>
            </a:r>
            <a:endParaRPr lang="tr-TR" sz="1600" dirty="0" smtClean="0">
              <a:effectLst>
                <a:outerShdw blurRad="38100" dist="38100" dir="2700000" algn="tl">
                  <a:srgbClr val="000000">
                    <a:alpha val="43137"/>
                  </a:srgbClr>
                </a:outerShdw>
              </a:effectLst>
              <a:latin typeface="+mj-lt"/>
            </a:endParaRPr>
          </a:p>
          <a:p>
            <a:r>
              <a:rPr lang="tr-TR" sz="1600" dirty="0" smtClean="0">
                <a:effectLst>
                  <a:outerShdw blurRad="38100" dist="38100" dir="2700000" algn="tl">
                    <a:srgbClr val="000000">
                      <a:alpha val="43137"/>
                    </a:srgbClr>
                  </a:outerShdw>
                </a:effectLst>
                <a:latin typeface="+mj-lt"/>
              </a:rPr>
              <a:t>Kendini değerlendirme</a:t>
            </a:r>
          </a:p>
          <a:p>
            <a:r>
              <a:rPr lang="tr-TR" sz="1600" dirty="0" smtClean="0">
                <a:effectLst>
                  <a:outerShdw blurRad="38100" dist="38100" dir="2700000" algn="tl">
                    <a:srgbClr val="000000">
                      <a:alpha val="43137"/>
                    </a:srgbClr>
                  </a:outerShdw>
                </a:effectLst>
                <a:latin typeface="+mj-lt"/>
              </a:rPr>
              <a:t>Özgüven</a:t>
            </a:r>
          </a:p>
          <a:p>
            <a:endParaRPr lang="tr-TR" sz="1600" dirty="0"/>
          </a:p>
        </p:txBody>
      </p:sp>
      <p:sp>
        <p:nvSpPr>
          <p:cNvPr id="12" name="11 Metin kutusu"/>
          <p:cNvSpPr txBox="1"/>
          <p:nvPr/>
        </p:nvSpPr>
        <p:spPr>
          <a:xfrm>
            <a:off x="5292080" y="1556792"/>
            <a:ext cx="2592288" cy="1631216"/>
          </a:xfrm>
          <a:prstGeom prst="rect">
            <a:avLst/>
          </a:prstGeom>
          <a:solidFill>
            <a:schemeClr val="accent4">
              <a:lumMod val="20000"/>
              <a:lumOff val="80000"/>
            </a:schemeClr>
          </a:solidFill>
        </p:spPr>
        <p:txBody>
          <a:bodyPr wrap="square" rtlCol="0">
            <a:spAutoFit/>
          </a:bodyPr>
          <a:lstStyle/>
          <a:p>
            <a:r>
              <a:rPr lang="tr-TR" b="1" dirty="0" smtClean="0"/>
              <a:t>Sosyal </a:t>
            </a:r>
            <a:r>
              <a:rPr lang="tr-TR" b="1" dirty="0" err="1" smtClean="0"/>
              <a:t>farkındalık</a:t>
            </a:r>
            <a:endParaRPr lang="tr-TR" b="1" dirty="0" smtClean="0"/>
          </a:p>
          <a:p>
            <a:endParaRPr lang="tr-TR" b="1" dirty="0" smtClean="0"/>
          </a:p>
          <a:p>
            <a:r>
              <a:rPr lang="tr-TR" sz="1600" dirty="0" smtClean="0">
                <a:effectLst>
                  <a:outerShdw blurRad="38100" dist="38100" dir="2700000" algn="tl">
                    <a:srgbClr val="000000">
                      <a:alpha val="43137"/>
                    </a:srgbClr>
                  </a:outerShdw>
                </a:effectLst>
              </a:rPr>
              <a:t>Empati</a:t>
            </a:r>
          </a:p>
          <a:p>
            <a:r>
              <a:rPr lang="tr-TR" sz="1600" dirty="0" smtClean="0">
                <a:effectLst>
                  <a:outerShdw blurRad="38100" dist="38100" dir="2700000" algn="tl">
                    <a:srgbClr val="000000">
                      <a:alpha val="43137"/>
                    </a:srgbClr>
                  </a:outerShdw>
                </a:effectLst>
              </a:rPr>
              <a:t>Örgütsel </a:t>
            </a:r>
            <a:r>
              <a:rPr lang="tr-TR" sz="1600" dirty="0" err="1" smtClean="0">
                <a:effectLst>
                  <a:outerShdw blurRad="38100" dist="38100" dir="2700000" algn="tl">
                    <a:srgbClr val="000000">
                      <a:alpha val="43137"/>
                    </a:srgbClr>
                  </a:outerShdw>
                </a:effectLst>
              </a:rPr>
              <a:t>farkındalık</a:t>
            </a:r>
            <a:endParaRPr lang="tr-TR" sz="1600" dirty="0" smtClean="0">
              <a:effectLst>
                <a:outerShdw blurRad="38100" dist="38100" dir="2700000" algn="tl">
                  <a:srgbClr val="000000">
                    <a:alpha val="43137"/>
                  </a:srgbClr>
                </a:outerShdw>
              </a:effectLst>
            </a:endParaRPr>
          </a:p>
          <a:p>
            <a:r>
              <a:rPr lang="tr-TR" sz="1600" dirty="0" smtClean="0">
                <a:effectLst>
                  <a:outerShdw blurRad="38100" dist="38100" dir="2700000" algn="tl">
                    <a:srgbClr val="000000">
                      <a:alpha val="43137"/>
                    </a:srgbClr>
                  </a:outerShdw>
                </a:effectLst>
              </a:rPr>
              <a:t>Hizmet odaklık</a:t>
            </a:r>
          </a:p>
          <a:p>
            <a:endParaRPr lang="tr-TR" sz="1600" dirty="0"/>
          </a:p>
        </p:txBody>
      </p:sp>
      <p:sp>
        <p:nvSpPr>
          <p:cNvPr id="13" name="12 Metin kutusu"/>
          <p:cNvSpPr txBox="1"/>
          <p:nvPr/>
        </p:nvSpPr>
        <p:spPr>
          <a:xfrm>
            <a:off x="2267744" y="3573016"/>
            <a:ext cx="2304256" cy="2123658"/>
          </a:xfrm>
          <a:prstGeom prst="rect">
            <a:avLst/>
          </a:prstGeom>
          <a:solidFill>
            <a:schemeClr val="accent4">
              <a:lumMod val="20000"/>
              <a:lumOff val="80000"/>
            </a:schemeClr>
          </a:solidFill>
        </p:spPr>
        <p:txBody>
          <a:bodyPr wrap="square" rtlCol="0">
            <a:spAutoFit/>
          </a:bodyPr>
          <a:lstStyle/>
          <a:p>
            <a:r>
              <a:rPr lang="tr-TR" b="1" dirty="0" smtClean="0"/>
              <a:t>Kendini yönetmek</a:t>
            </a:r>
          </a:p>
          <a:p>
            <a:endParaRPr lang="tr-TR" b="1" dirty="0" smtClean="0"/>
          </a:p>
          <a:p>
            <a:r>
              <a:rPr lang="tr-TR" sz="1600" dirty="0" smtClean="0">
                <a:effectLst>
                  <a:outerShdw blurRad="38100" dist="38100" dir="2700000" algn="tl">
                    <a:srgbClr val="000000">
                      <a:alpha val="43137"/>
                    </a:srgbClr>
                  </a:outerShdw>
                </a:effectLst>
              </a:rPr>
              <a:t>Kendini kontrol</a:t>
            </a:r>
          </a:p>
          <a:p>
            <a:r>
              <a:rPr lang="tr-TR" sz="1600" dirty="0" smtClean="0">
                <a:effectLst>
                  <a:outerShdw blurRad="38100" dist="38100" dir="2700000" algn="tl">
                    <a:srgbClr val="000000">
                      <a:alpha val="43137"/>
                    </a:srgbClr>
                  </a:outerShdw>
                </a:effectLst>
              </a:rPr>
              <a:t>Açıklık</a:t>
            </a:r>
          </a:p>
          <a:p>
            <a:r>
              <a:rPr lang="tr-TR" sz="1600" dirty="0" smtClean="0">
                <a:effectLst>
                  <a:outerShdw blurRad="38100" dist="38100" dir="2700000" algn="tl">
                    <a:srgbClr val="000000">
                      <a:alpha val="43137"/>
                    </a:srgbClr>
                  </a:outerShdw>
                </a:effectLst>
              </a:rPr>
              <a:t>Uyumluluk</a:t>
            </a:r>
          </a:p>
          <a:p>
            <a:r>
              <a:rPr lang="tr-TR" sz="1600" dirty="0" smtClean="0">
                <a:effectLst>
                  <a:outerShdw blurRad="38100" dist="38100" dir="2700000" algn="tl">
                    <a:srgbClr val="000000">
                      <a:alpha val="43137"/>
                    </a:srgbClr>
                  </a:outerShdw>
                </a:effectLst>
              </a:rPr>
              <a:t>Başarı isteği</a:t>
            </a:r>
          </a:p>
          <a:p>
            <a:r>
              <a:rPr lang="tr-TR" sz="1600" dirty="0" smtClean="0">
                <a:effectLst>
                  <a:outerShdw blurRad="38100" dist="38100" dir="2700000" algn="tl">
                    <a:srgbClr val="000000">
                      <a:alpha val="43137"/>
                    </a:srgbClr>
                  </a:outerShdw>
                </a:effectLst>
              </a:rPr>
              <a:t>Girişkenlik</a:t>
            </a:r>
          </a:p>
          <a:p>
            <a:endParaRPr lang="tr-TR" sz="1600" b="1" dirty="0"/>
          </a:p>
        </p:txBody>
      </p:sp>
      <p:sp>
        <p:nvSpPr>
          <p:cNvPr id="14" name="13 Metin kutusu"/>
          <p:cNvSpPr txBox="1"/>
          <p:nvPr/>
        </p:nvSpPr>
        <p:spPr>
          <a:xfrm>
            <a:off x="5004048" y="3501008"/>
            <a:ext cx="2952328" cy="2123658"/>
          </a:xfrm>
          <a:prstGeom prst="rect">
            <a:avLst/>
          </a:prstGeom>
          <a:solidFill>
            <a:schemeClr val="accent4">
              <a:lumMod val="20000"/>
              <a:lumOff val="80000"/>
            </a:schemeClr>
          </a:solidFill>
        </p:spPr>
        <p:txBody>
          <a:bodyPr wrap="square" rtlCol="0">
            <a:spAutoFit/>
          </a:bodyPr>
          <a:lstStyle/>
          <a:p>
            <a:r>
              <a:rPr lang="tr-TR" b="1" dirty="0" smtClean="0"/>
              <a:t>İlişkileri yönetmek</a:t>
            </a:r>
          </a:p>
          <a:p>
            <a:endParaRPr lang="tr-TR" b="1" dirty="0" smtClean="0"/>
          </a:p>
          <a:p>
            <a:r>
              <a:rPr lang="tr-TR" sz="1600" dirty="0" smtClean="0">
                <a:effectLst>
                  <a:outerShdw blurRad="38100" dist="38100" dir="2700000" algn="tl">
                    <a:srgbClr val="000000">
                      <a:alpha val="43137"/>
                    </a:srgbClr>
                  </a:outerShdw>
                </a:effectLst>
              </a:rPr>
              <a:t>İlham verici liderlik</a:t>
            </a:r>
          </a:p>
          <a:p>
            <a:r>
              <a:rPr lang="tr-TR" sz="1600" dirty="0" smtClean="0">
                <a:effectLst>
                  <a:outerShdw blurRad="38100" dist="38100" dir="2700000" algn="tl">
                    <a:srgbClr val="000000">
                      <a:alpha val="43137"/>
                    </a:srgbClr>
                  </a:outerShdw>
                </a:effectLst>
              </a:rPr>
              <a:t>Başkalarını geliştirme</a:t>
            </a:r>
          </a:p>
          <a:p>
            <a:r>
              <a:rPr lang="tr-TR" sz="1600" dirty="0" smtClean="0">
                <a:effectLst>
                  <a:outerShdw blurRad="38100" dist="38100" dir="2700000" algn="tl">
                    <a:srgbClr val="000000">
                      <a:alpha val="43137"/>
                    </a:srgbClr>
                  </a:outerShdw>
                </a:effectLst>
              </a:rPr>
              <a:t>Etkileme</a:t>
            </a:r>
          </a:p>
          <a:p>
            <a:r>
              <a:rPr lang="tr-TR" sz="1600" dirty="0" smtClean="0">
                <a:effectLst>
                  <a:outerShdw blurRad="38100" dist="38100" dir="2700000" algn="tl">
                    <a:srgbClr val="000000">
                      <a:alpha val="43137"/>
                    </a:srgbClr>
                  </a:outerShdw>
                </a:effectLst>
              </a:rPr>
              <a:t>Değişim ajanlığı</a:t>
            </a:r>
          </a:p>
          <a:p>
            <a:r>
              <a:rPr lang="tr-TR" sz="1600" dirty="0" smtClean="0">
                <a:effectLst>
                  <a:outerShdw blurRad="38100" dist="38100" dir="2700000" algn="tl">
                    <a:srgbClr val="000000">
                      <a:alpha val="43137"/>
                    </a:srgbClr>
                  </a:outerShdw>
                </a:effectLst>
              </a:rPr>
              <a:t>Çalışma yönetimi</a:t>
            </a:r>
          </a:p>
          <a:p>
            <a:r>
              <a:rPr lang="tr-TR" sz="1600" dirty="0" smtClean="0">
                <a:effectLst>
                  <a:outerShdw blurRad="38100" dist="38100" dir="2700000" algn="tl">
                    <a:srgbClr val="000000">
                      <a:alpha val="43137"/>
                    </a:srgbClr>
                  </a:outerShdw>
                </a:effectLst>
              </a:rPr>
              <a:t>Takım çalışması ve işbirliği</a:t>
            </a:r>
            <a:endParaRPr lang="tr-TR" b="1" dirty="0">
              <a:effectLst>
                <a:outerShdw blurRad="38100" dist="38100" dir="2700000" algn="tl">
                  <a:srgbClr val="000000">
                    <a:alpha val="43137"/>
                  </a:srgbClr>
                </a:outerShdw>
              </a:effectLst>
            </a:endParaRPr>
          </a:p>
        </p:txBody>
      </p:sp>
      <p:sp>
        <p:nvSpPr>
          <p:cNvPr id="15" name="14 Sağ Ok"/>
          <p:cNvSpPr/>
          <p:nvPr/>
        </p:nvSpPr>
        <p:spPr>
          <a:xfrm>
            <a:off x="4716016" y="1844824"/>
            <a:ext cx="576064" cy="50405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Sağ Ok"/>
          <p:cNvSpPr/>
          <p:nvPr/>
        </p:nvSpPr>
        <p:spPr>
          <a:xfrm>
            <a:off x="4499992" y="4221088"/>
            <a:ext cx="576064" cy="50405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17 Aşağı Ok"/>
          <p:cNvSpPr/>
          <p:nvPr/>
        </p:nvSpPr>
        <p:spPr>
          <a:xfrm>
            <a:off x="3131840" y="3068960"/>
            <a:ext cx="504056"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18 Aşağı Ok"/>
          <p:cNvSpPr/>
          <p:nvPr/>
        </p:nvSpPr>
        <p:spPr>
          <a:xfrm>
            <a:off x="6156176" y="3068960"/>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1558401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772816"/>
            <a:ext cx="8229600" cy="4551784"/>
          </a:xfrm>
        </p:spPr>
        <p:txBody>
          <a:bodyPr/>
          <a:lstStyle/>
          <a:p>
            <a:pPr>
              <a:buNone/>
            </a:pPr>
            <a:endParaRPr lang="tr-TR" sz="2800" dirty="0" smtClean="0"/>
          </a:p>
        </p:txBody>
      </p:sp>
      <p:sp>
        <p:nvSpPr>
          <p:cNvPr id="4" name="3 Metin kutusu"/>
          <p:cNvSpPr txBox="1"/>
          <p:nvPr/>
        </p:nvSpPr>
        <p:spPr>
          <a:xfrm>
            <a:off x="971600" y="3140968"/>
            <a:ext cx="2880320" cy="954107"/>
          </a:xfrm>
          <a:prstGeom prst="rect">
            <a:avLst/>
          </a:prstGeom>
          <a:solidFill>
            <a:schemeClr val="accent1">
              <a:lumMod val="60000"/>
              <a:lumOff val="40000"/>
            </a:schemeClr>
          </a:solidFill>
        </p:spPr>
        <p:txBody>
          <a:bodyPr wrap="square" rtlCol="0">
            <a:spAutoFit/>
          </a:bodyPr>
          <a:lstStyle/>
          <a:p>
            <a:pPr algn="ctr"/>
            <a:r>
              <a:rPr lang="tr-TR" sz="2800" dirty="0" smtClean="0">
                <a:latin typeface="Segoe UI Semibold" pitchFamily="34" charset="0"/>
              </a:rPr>
              <a:t>Duygusal Zekası Düşük</a:t>
            </a:r>
            <a:endParaRPr lang="tr-TR" sz="2800" dirty="0">
              <a:latin typeface="Segoe UI Semibold" pitchFamily="34" charset="0"/>
            </a:endParaRPr>
          </a:p>
        </p:txBody>
      </p:sp>
      <p:sp>
        <p:nvSpPr>
          <p:cNvPr id="7" name="6 Metin kutusu"/>
          <p:cNvSpPr txBox="1"/>
          <p:nvPr/>
        </p:nvSpPr>
        <p:spPr>
          <a:xfrm>
            <a:off x="5652120" y="3212976"/>
            <a:ext cx="2304256" cy="954107"/>
          </a:xfrm>
          <a:prstGeom prst="rect">
            <a:avLst/>
          </a:prstGeom>
          <a:solidFill>
            <a:schemeClr val="accent1">
              <a:lumMod val="60000"/>
              <a:lumOff val="40000"/>
            </a:schemeClr>
          </a:solidFill>
        </p:spPr>
        <p:txBody>
          <a:bodyPr wrap="square" rtlCol="0">
            <a:spAutoFit/>
          </a:bodyPr>
          <a:lstStyle/>
          <a:p>
            <a:pPr algn="ctr"/>
            <a:r>
              <a:rPr lang="tr-TR" sz="2800" dirty="0" smtClean="0">
                <a:latin typeface="Segoe UI Semibold" pitchFamily="34" charset="0"/>
              </a:rPr>
              <a:t>Dengesiz Adam</a:t>
            </a:r>
            <a:endParaRPr lang="tr-TR" sz="2800" dirty="0">
              <a:latin typeface="Segoe UI Semibold" pitchFamily="34" charset="0"/>
            </a:endParaRPr>
          </a:p>
        </p:txBody>
      </p:sp>
      <p:sp>
        <p:nvSpPr>
          <p:cNvPr id="8" name="7 Çentikli Sağ Ok"/>
          <p:cNvSpPr/>
          <p:nvPr/>
        </p:nvSpPr>
        <p:spPr>
          <a:xfrm>
            <a:off x="4211960" y="3356992"/>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xmlns="" val="211518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7813"/>
            <a:ext cx="8229600" cy="774700"/>
          </a:xfrm>
        </p:spPr>
        <p:txBody>
          <a:bodyPr/>
          <a:lstStyle/>
          <a:p>
            <a:pPr eaLnBrk="1" hangingPunct="1">
              <a:defRPr/>
            </a:pPr>
            <a:r>
              <a:rPr lang="tr-TR" sz="3400" u="sng" smtClean="0">
                <a:solidFill>
                  <a:srgbClr val="FF0000"/>
                </a:solidFill>
                <a:latin typeface="Comic Sans MS" pitchFamily="66" charset="0"/>
              </a:rPr>
              <a:t>2. Bölge Mesafeleri</a:t>
            </a:r>
          </a:p>
        </p:txBody>
      </p:sp>
      <p:sp>
        <p:nvSpPr>
          <p:cNvPr id="29699" name="Rectangle 3"/>
          <p:cNvSpPr>
            <a:spLocks noGrp="1" noChangeArrowheads="1"/>
          </p:cNvSpPr>
          <p:nvPr>
            <p:ph type="body" idx="1"/>
          </p:nvPr>
        </p:nvSpPr>
        <p:spPr>
          <a:xfrm>
            <a:off x="457200" y="1052513"/>
            <a:ext cx="8229600" cy="5616575"/>
          </a:xfrm>
        </p:spPr>
        <p:txBody>
          <a:bodyPr/>
          <a:lstStyle/>
          <a:p>
            <a:pPr marL="609600" indent="-609600" eaLnBrk="1" hangingPunct="1">
              <a:lnSpc>
                <a:spcPct val="90000"/>
              </a:lnSpc>
              <a:buFont typeface="Wingdings" pitchFamily="2" charset="2"/>
              <a:buNone/>
              <a:defRPr/>
            </a:pPr>
            <a:r>
              <a:rPr lang="tr-TR" sz="2600" b="1" smtClean="0">
                <a:solidFill>
                  <a:srgbClr val="FF0000"/>
                </a:solidFill>
                <a:latin typeface="Comic Sans MS" pitchFamily="66" charset="0"/>
              </a:rPr>
              <a:t>1)	Mahrem Bölge (15 – 45 cm. arasında) :</a:t>
            </a:r>
          </a:p>
          <a:p>
            <a:pPr marL="609600" indent="-609600" eaLnBrk="1" hangingPunct="1">
              <a:lnSpc>
                <a:spcPct val="90000"/>
              </a:lnSpc>
              <a:buFont typeface="Wingdings" pitchFamily="2" charset="2"/>
              <a:buNone/>
              <a:defRPr/>
            </a:pPr>
            <a:r>
              <a:rPr lang="tr-TR" sz="2600" b="1" smtClean="0">
                <a:solidFill>
                  <a:srgbClr val="003300"/>
                </a:solidFill>
                <a:latin typeface="Comic Sans MS" pitchFamily="66" charset="0"/>
              </a:rPr>
              <a:t>	Sadece o kişiye duygusal olarak yakın olan</a:t>
            </a:r>
          </a:p>
          <a:p>
            <a:pPr marL="609600" indent="-609600" eaLnBrk="1" hangingPunct="1">
              <a:lnSpc>
                <a:spcPct val="90000"/>
              </a:lnSpc>
              <a:buFont typeface="Wingdings" pitchFamily="2" charset="2"/>
              <a:buNone/>
              <a:defRPr/>
            </a:pPr>
            <a:r>
              <a:rPr lang="tr-TR" sz="2600" b="1" smtClean="0">
                <a:solidFill>
                  <a:srgbClr val="003300"/>
                </a:solidFill>
                <a:latin typeface="Comic Sans MS" pitchFamily="66" charset="0"/>
              </a:rPr>
              <a:t>	kişilerin bu bölgeye girmesine izin verilir.</a:t>
            </a:r>
          </a:p>
          <a:p>
            <a:pPr marL="609600" indent="-609600" eaLnBrk="1" hangingPunct="1">
              <a:lnSpc>
                <a:spcPct val="90000"/>
              </a:lnSpc>
              <a:buFont typeface="Wingdings" pitchFamily="2" charset="2"/>
              <a:buNone/>
              <a:defRPr/>
            </a:pPr>
            <a:r>
              <a:rPr lang="tr-TR" sz="2600" b="1" smtClean="0">
                <a:solidFill>
                  <a:srgbClr val="FF0000"/>
                </a:solidFill>
                <a:latin typeface="Comic Sans MS" pitchFamily="66" charset="0"/>
              </a:rPr>
              <a:t>2)	Kişisel Bölge (46 – 1.22 cm arasında) :</a:t>
            </a:r>
          </a:p>
          <a:p>
            <a:pPr marL="609600" indent="-609600" eaLnBrk="1" hangingPunct="1">
              <a:lnSpc>
                <a:spcPct val="90000"/>
              </a:lnSpc>
              <a:buFont typeface="Wingdings" pitchFamily="2" charset="2"/>
              <a:buNone/>
              <a:defRPr/>
            </a:pPr>
            <a:r>
              <a:rPr lang="tr-TR" sz="2600" b="1" smtClean="0">
                <a:solidFill>
                  <a:srgbClr val="003300"/>
                </a:solidFill>
                <a:latin typeface="Comic Sans MS" pitchFamily="66" charset="0"/>
              </a:rPr>
              <a:t>	Kokteyllerde,ofis partilerinde,sosyal etkinliklerde ve arkadaş toplantılarında başkalarıyla aramızdaki mesafedir.</a:t>
            </a:r>
          </a:p>
          <a:p>
            <a:pPr marL="609600" indent="-609600" eaLnBrk="1" hangingPunct="1">
              <a:lnSpc>
                <a:spcPct val="90000"/>
              </a:lnSpc>
              <a:buFont typeface="Wingdings" pitchFamily="2" charset="2"/>
              <a:buNone/>
              <a:defRPr/>
            </a:pPr>
            <a:r>
              <a:rPr lang="tr-TR" sz="2600" b="1" smtClean="0">
                <a:solidFill>
                  <a:srgbClr val="FF0000"/>
                </a:solidFill>
                <a:latin typeface="Comic Sans MS" pitchFamily="66" charset="0"/>
              </a:rPr>
              <a:t>3) Sosyal Bölge (1.22 – 3.6 m. arasında) :</a:t>
            </a:r>
          </a:p>
          <a:p>
            <a:pPr marL="609600" indent="-609600" eaLnBrk="1" hangingPunct="1">
              <a:lnSpc>
                <a:spcPct val="90000"/>
              </a:lnSpc>
              <a:buFont typeface="Wingdings" pitchFamily="2" charset="2"/>
              <a:buNone/>
              <a:defRPr/>
            </a:pPr>
            <a:r>
              <a:rPr lang="tr-TR" sz="2600" b="1" smtClean="0">
                <a:solidFill>
                  <a:srgbClr val="FF0000"/>
                </a:solidFill>
                <a:latin typeface="Comic Sans MS" pitchFamily="66" charset="0"/>
              </a:rPr>
              <a:t>	</a:t>
            </a:r>
            <a:r>
              <a:rPr lang="tr-TR" sz="2600" b="1" smtClean="0">
                <a:solidFill>
                  <a:srgbClr val="003300"/>
                </a:solidFill>
                <a:latin typeface="Comic Sans MS" pitchFamily="66" charset="0"/>
              </a:rPr>
              <a:t>Yabancılar ve çok iyi tanımadığımız kimselerle aramızdaki mesafe(postacı,bakkal vs.)</a:t>
            </a:r>
          </a:p>
          <a:p>
            <a:pPr marL="609600" indent="-609600" eaLnBrk="1" hangingPunct="1">
              <a:lnSpc>
                <a:spcPct val="90000"/>
              </a:lnSpc>
              <a:buFont typeface="Wingdings" pitchFamily="2" charset="2"/>
              <a:buNone/>
              <a:defRPr/>
            </a:pPr>
            <a:r>
              <a:rPr lang="tr-TR" sz="2600" b="1" smtClean="0">
                <a:solidFill>
                  <a:srgbClr val="FF0000"/>
                </a:solidFill>
                <a:latin typeface="Comic Sans MS" pitchFamily="66" charset="0"/>
              </a:rPr>
              <a:t>4) Ortak Bölge (3.6 metrenin üzerinde)</a:t>
            </a:r>
          </a:p>
          <a:p>
            <a:pPr marL="609600" indent="-609600" eaLnBrk="1" hangingPunct="1">
              <a:lnSpc>
                <a:spcPct val="90000"/>
              </a:lnSpc>
              <a:buFont typeface="Wingdings" pitchFamily="2" charset="2"/>
              <a:buNone/>
              <a:defRPr/>
            </a:pPr>
            <a:r>
              <a:rPr lang="tr-TR" sz="2600" b="1" smtClean="0">
                <a:solidFill>
                  <a:srgbClr val="003300"/>
                </a:solidFill>
                <a:latin typeface="Comic Sans MS" pitchFamily="66" charset="0"/>
              </a:rPr>
              <a:t>	Kalabalık bir gruba hitap ettiğimizde durmayı tercih ettiğimiz rahat mesafe.</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smtClean="0">
                <a:latin typeface="Segoe UI Semibold" pitchFamily="34" charset="0"/>
              </a:rPr>
              <a:t>Duygusal Zekası Yüksek Olan Kişiler</a:t>
            </a:r>
            <a:endParaRPr lang="tr-TR" sz="4000" dirty="0">
              <a:latin typeface="Segoe UI Semibold" pitchFamily="34" charset="0"/>
            </a:endParaRPr>
          </a:p>
        </p:txBody>
      </p:sp>
      <p:sp>
        <p:nvSpPr>
          <p:cNvPr id="3" name="2 İçerik Yer Tutucusu"/>
          <p:cNvSpPr>
            <a:spLocks noGrp="1"/>
          </p:cNvSpPr>
          <p:nvPr>
            <p:ph idx="1"/>
          </p:nvPr>
        </p:nvSpPr>
        <p:spPr/>
        <p:txBody>
          <a:bodyPr>
            <a:normAutofit fontScale="92500"/>
          </a:bodyPr>
          <a:lstStyle/>
          <a:p>
            <a:pPr>
              <a:lnSpc>
                <a:spcPct val="80000"/>
              </a:lnSpc>
            </a:pPr>
            <a:r>
              <a:rPr lang="tr-TR" sz="3200" i="1" dirty="0" smtClean="0">
                <a:latin typeface="Calibri" pitchFamily="34" charset="0"/>
                <a:cs typeface="Calibri" pitchFamily="34" charset="0"/>
              </a:rPr>
              <a:t>Kendilerini tanıyan,</a:t>
            </a:r>
          </a:p>
          <a:p>
            <a:pPr>
              <a:lnSpc>
                <a:spcPct val="80000"/>
              </a:lnSpc>
            </a:pPr>
            <a:r>
              <a:rPr lang="tr-TR" sz="3200" i="1" dirty="0" smtClean="0">
                <a:latin typeface="Calibri" pitchFamily="34" charset="0"/>
                <a:cs typeface="Calibri" pitchFamily="34" charset="0"/>
              </a:rPr>
              <a:t>İhtiyaçlarını bilen, </a:t>
            </a:r>
          </a:p>
          <a:p>
            <a:pPr>
              <a:lnSpc>
                <a:spcPct val="80000"/>
              </a:lnSpc>
            </a:pPr>
            <a:r>
              <a:rPr lang="tr-TR" sz="3200" i="1" dirty="0" smtClean="0">
                <a:latin typeface="Calibri" pitchFamily="34" charset="0"/>
                <a:cs typeface="Calibri" pitchFamily="34" charset="0"/>
              </a:rPr>
              <a:t>Güçlü ve zayıf yanlarının farkında olan,</a:t>
            </a:r>
          </a:p>
          <a:p>
            <a:pPr>
              <a:lnSpc>
                <a:spcPct val="80000"/>
              </a:lnSpc>
            </a:pPr>
            <a:r>
              <a:rPr lang="tr-TR" sz="3200" i="1" dirty="0" smtClean="0">
                <a:latin typeface="Calibri" pitchFamily="34" charset="0"/>
                <a:cs typeface="Calibri" pitchFamily="34" charset="0"/>
              </a:rPr>
              <a:t>Duygularını kontrol etmeyi başarabilen</a:t>
            </a:r>
          </a:p>
          <a:p>
            <a:pPr>
              <a:lnSpc>
                <a:spcPct val="80000"/>
              </a:lnSpc>
            </a:pPr>
            <a:r>
              <a:rPr lang="tr-TR" sz="3200" dirty="0" smtClean="0">
                <a:latin typeface="Calibri" pitchFamily="34" charset="0"/>
                <a:cs typeface="Calibri" pitchFamily="34" charset="0"/>
              </a:rPr>
              <a:t>Aile ve sosyal çevrelerinde iyi ilişkiler kurabilen,</a:t>
            </a:r>
          </a:p>
          <a:p>
            <a:pPr>
              <a:lnSpc>
                <a:spcPct val="80000"/>
              </a:lnSpc>
            </a:pPr>
            <a:r>
              <a:rPr lang="tr-TR" sz="3200" dirty="0" smtClean="0">
                <a:latin typeface="Calibri" pitchFamily="34" charset="0"/>
                <a:cs typeface="Calibri" pitchFamily="34" charset="0"/>
              </a:rPr>
              <a:t>Başarıyı daha kolay yakalayabilen, </a:t>
            </a:r>
          </a:p>
          <a:p>
            <a:pPr>
              <a:lnSpc>
                <a:spcPct val="80000"/>
              </a:lnSpc>
            </a:pPr>
            <a:r>
              <a:rPr lang="tr-TR" sz="3200" dirty="0" smtClean="0">
                <a:latin typeface="Calibri" pitchFamily="34" charset="0"/>
                <a:cs typeface="Calibri" pitchFamily="34" charset="0"/>
              </a:rPr>
              <a:t>Daha fazla üreten, </a:t>
            </a:r>
          </a:p>
          <a:p>
            <a:pPr>
              <a:lnSpc>
                <a:spcPct val="80000"/>
              </a:lnSpc>
            </a:pPr>
            <a:r>
              <a:rPr lang="tr-TR" sz="3200" dirty="0" smtClean="0">
                <a:latin typeface="Calibri" pitchFamily="34" charset="0"/>
                <a:cs typeface="Calibri" pitchFamily="34" charset="0"/>
              </a:rPr>
              <a:t>İş hayatında astları ve üstleri tarafından sevilip sayılan ve kariyerinde daha hızlı yükselebilen kişilerdir</a:t>
            </a:r>
          </a:p>
          <a:p>
            <a:endParaRPr lang="tr-TR" dirty="0"/>
          </a:p>
        </p:txBody>
      </p:sp>
    </p:spTree>
    <p:extLst>
      <p:ext uri="{BB962C8B-B14F-4D97-AF65-F5344CB8AC3E}">
        <p14:creationId xmlns:p14="http://schemas.microsoft.com/office/powerpoint/2010/main" xmlns="" val="11488940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0648"/>
            <a:ext cx="8229600" cy="1224136"/>
          </a:xfrm>
        </p:spPr>
        <p:txBody>
          <a:bodyPr>
            <a:normAutofit/>
          </a:bodyPr>
          <a:lstStyle/>
          <a:p>
            <a:r>
              <a:rPr lang="tr-TR" sz="3600" dirty="0" smtClean="0">
                <a:latin typeface="Segoe UI Semibold" pitchFamily="34" charset="0"/>
              </a:rPr>
              <a:t>Düşük Duygusal Zekaya Sahip Bireyler</a:t>
            </a:r>
            <a:endParaRPr lang="tr-TR" sz="3600" dirty="0">
              <a:latin typeface="Segoe UI Semibold" pitchFamily="34" charset="0"/>
            </a:endParaRPr>
          </a:p>
        </p:txBody>
      </p:sp>
      <p:sp>
        <p:nvSpPr>
          <p:cNvPr id="3" name="2 İçerik Yer Tutucusu"/>
          <p:cNvSpPr>
            <a:spLocks noGrp="1"/>
          </p:cNvSpPr>
          <p:nvPr>
            <p:ph idx="1"/>
          </p:nvPr>
        </p:nvSpPr>
        <p:spPr/>
        <p:txBody>
          <a:bodyPr>
            <a:normAutofit fontScale="85000" lnSpcReduction="20000"/>
          </a:bodyPr>
          <a:lstStyle/>
          <a:p>
            <a:pPr>
              <a:lnSpc>
                <a:spcPct val="90000"/>
              </a:lnSpc>
            </a:pPr>
            <a:r>
              <a:rPr lang="tr-TR" b="1" dirty="0" smtClean="0"/>
              <a:t>Duyguları için sorumluluk almaz, aksine diğer kişileri sorumlulukları yüzünden suçlar.</a:t>
            </a:r>
          </a:p>
          <a:p>
            <a:pPr>
              <a:lnSpc>
                <a:spcPct val="90000"/>
              </a:lnSpc>
            </a:pPr>
            <a:r>
              <a:rPr lang="tr-TR" b="1" dirty="0" smtClean="0"/>
              <a:t>"............hissediyorum" sözcüklerinden oluşan iki kelimeyi bir arada kullanamaz.</a:t>
            </a:r>
          </a:p>
          <a:p>
            <a:pPr>
              <a:lnSpc>
                <a:spcPct val="90000"/>
              </a:lnSpc>
            </a:pPr>
            <a:r>
              <a:rPr lang="tr-TR" b="1" dirty="0" smtClean="0"/>
              <a:t>Niçin o şekilde hissettiğini açıklayamaz veya bunu başka bir kimseyi suçlamaksızın yapamaz.</a:t>
            </a:r>
          </a:p>
          <a:p>
            <a:pPr>
              <a:lnSpc>
                <a:spcPct val="90000"/>
              </a:lnSpc>
            </a:pPr>
            <a:r>
              <a:rPr lang="tr-TR" b="1" dirty="0" smtClean="0"/>
              <a:t>Saldırır, suçlar, emreder, eleştirir, araya girer, hor görür, azarlar, öğüt verir, herkesi yargılar.</a:t>
            </a:r>
          </a:p>
          <a:p>
            <a:pPr>
              <a:lnSpc>
                <a:spcPct val="90000"/>
              </a:lnSpc>
            </a:pPr>
            <a:r>
              <a:rPr lang="tr-TR" b="1" dirty="0" smtClean="0"/>
              <a:t>Duygularınızı ifade ettiğiniz zamanlarda sizi çözümlemeye kalkar.</a:t>
            </a:r>
          </a:p>
          <a:p>
            <a:pPr>
              <a:lnSpc>
                <a:spcPct val="90000"/>
              </a:lnSpc>
            </a:pPr>
            <a:r>
              <a:rPr lang="tr-TR" b="1" dirty="0" smtClean="0"/>
              <a:t>Cümlelerine sık sık "Sanırım sen.........." diye başlar. </a:t>
            </a:r>
          </a:p>
          <a:p>
            <a:pPr>
              <a:lnSpc>
                <a:spcPct val="90000"/>
              </a:lnSpc>
            </a:pPr>
            <a:r>
              <a:rPr lang="tr-TR" b="1" dirty="0" smtClean="0"/>
              <a:t>Sizin üzerinizde suçluluk duygusu oluşturmak ister.</a:t>
            </a:r>
            <a:br>
              <a:rPr lang="tr-TR" b="1" dirty="0" smtClean="0"/>
            </a:br>
            <a:endParaRPr lang="tr-TR" b="1" dirty="0" smtClean="0"/>
          </a:p>
          <a:p>
            <a:endParaRPr lang="tr-TR" dirty="0"/>
          </a:p>
        </p:txBody>
      </p:sp>
    </p:spTree>
    <p:extLst>
      <p:ext uri="{BB962C8B-B14F-4D97-AF65-F5344CB8AC3E}">
        <p14:creationId xmlns:p14="http://schemas.microsoft.com/office/powerpoint/2010/main" xmlns="" val="2119333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924712"/>
          </a:xfrm>
        </p:spPr>
        <p:txBody>
          <a:bodyPr>
            <a:normAutofit/>
          </a:bodyPr>
          <a:lstStyle/>
          <a:p>
            <a:r>
              <a:rPr lang="tr-TR" sz="3600" dirty="0" smtClean="0">
                <a:latin typeface="Segoe UI Semibold" pitchFamily="34" charset="0"/>
              </a:rPr>
              <a:t>Düşük Duygusal Zekaya Sahip Bireyler</a:t>
            </a:r>
            <a:endParaRPr lang="tr-TR" sz="3600" dirty="0">
              <a:latin typeface="Segoe UI Semibold" pitchFamily="34" charset="0"/>
            </a:endParaRPr>
          </a:p>
        </p:txBody>
      </p:sp>
      <p:sp>
        <p:nvSpPr>
          <p:cNvPr id="3" name="2 İçerik Yer Tutucusu"/>
          <p:cNvSpPr>
            <a:spLocks noGrp="1"/>
          </p:cNvSpPr>
          <p:nvPr>
            <p:ph idx="1"/>
          </p:nvPr>
        </p:nvSpPr>
        <p:spPr>
          <a:xfrm>
            <a:off x="457200" y="1700808"/>
            <a:ext cx="8229600" cy="4623792"/>
          </a:xfrm>
        </p:spPr>
        <p:txBody>
          <a:bodyPr>
            <a:normAutofit fontScale="85000" lnSpcReduction="10000"/>
          </a:bodyPr>
          <a:lstStyle/>
          <a:p>
            <a:pPr>
              <a:lnSpc>
                <a:spcPct val="80000"/>
              </a:lnSpc>
            </a:pPr>
            <a:endParaRPr lang="tr-TR" b="1" dirty="0" smtClean="0"/>
          </a:p>
          <a:p>
            <a:pPr>
              <a:lnSpc>
                <a:spcPct val="80000"/>
              </a:lnSpc>
            </a:pPr>
            <a:r>
              <a:rPr lang="tr-TR" b="1" dirty="0" smtClean="0"/>
              <a:t>Bilgiyi saklar veya duyguları hakkında yalan söyler. (Duygusal sahtekarlık)</a:t>
            </a:r>
          </a:p>
          <a:p>
            <a:pPr>
              <a:lnSpc>
                <a:spcPct val="80000"/>
              </a:lnSpc>
            </a:pPr>
            <a:r>
              <a:rPr lang="tr-TR" b="1" dirty="0" smtClean="0"/>
              <a:t>Duygularını abartır veya saklar</a:t>
            </a:r>
          </a:p>
          <a:p>
            <a:pPr>
              <a:lnSpc>
                <a:spcPct val="80000"/>
              </a:lnSpc>
            </a:pPr>
            <a:r>
              <a:rPr lang="tr-TR" b="1" dirty="0" smtClean="0"/>
              <a:t>Olayların gelişip daha sonra da yok olmasına seyirci kalır veya kendisine oranla küçük olanlara karşı güç kullanarak karşılık verir.</a:t>
            </a:r>
          </a:p>
          <a:p>
            <a:pPr>
              <a:lnSpc>
                <a:spcPct val="80000"/>
              </a:lnSpc>
            </a:pPr>
            <a:r>
              <a:rPr lang="tr-TR" b="1" dirty="0" smtClean="0"/>
              <a:t>Uyum sıkıntısı ve bilinç eksikliği gösterir.</a:t>
            </a:r>
          </a:p>
          <a:p>
            <a:pPr>
              <a:lnSpc>
                <a:spcPct val="80000"/>
              </a:lnSpc>
            </a:pPr>
            <a:r>
              <a:rPr lang="tr-TR" b="1" dirty="0" smtClean="0"/>
              <a:t>Kin tutucu ve acımasızdır. </a:t>
            </a:r>
          </a:p>
          <a:p>
            <a:pPr>
              <a:lnSpc>
                <a:spcPct val="80000"/>
              </a:lnSpc>
            </a:pPr>
            <a:r>
              <a:rPr lang="tr-TR" b="1" dirty="0" smtClean="0"/>
              <a:t>Onunla gerçekten anlaştığınız konuları bile anlatmaz.</a:t>
            </a:r>
          </a:p>
          <a:p>
            <a:pPr>
              <a:lnSpc>
                <a:spcPct val="80000"/>
              </a:lnSpc>
            </a:pPr>
            <a:r>
              <a:rPr lang="tr-TR" b="1" dirty="0" smtClean="0"/>
              <a:t>Ortalıkta olmaktan huzursuzluk duyar.</a:t>
            </a:r>
          </a:p>
          <a:p>
            <a:pPr>
              <a:lnSpc>
                <a:spcPct val="80000"/>
              </a:lnSpc>
            </a:pPr>
            <a:r>
              <a:rPr lang="tr-TR" b="1" dirty="0" smtClean="0"/>
              <a:t>Duyguları hakkında konuşmaktansa onları eylemleri ile açığa vurur.</a:t>
            </a:r>
          </a:p>
          <a:p>
            <a:endParaRPr lang="tr-TR" dirty="0"/>
          </a:p>
        </p:txBody>
      </p:sp>
    </p:spTree>
    <p:extLst>
      <p:ext uri="{BB962C8B-B14F-4D97-AF65-F5344CB8AC3E}">
        <p14:creationId xmlns:p14="http://schemas.microsoft.com/office/powerpoint/2010/main" xmlns="" val="33370171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76672"/>
            <a:ext cx="8229600" cy="720080"/>
          </a:xfrm>
        </p:spPr>
        <p:txBody>
          <a:bodyPr>
            <a:normAutofit/>
          </a:bodyPr>
          <a:lstStyle/>
          <a:p>
            <a:r>
              <a:rPr lang="tr-TR" sz="3600" dirty="0" smtClean="0">
                <a:latin typeface="Segoe UI Semibold" pitchFamily="34" charset="0"/>
              </a:rPr>
              <a:t>Düşük Duygusal Zekaya Sahip Bireyler</a:t>
            </a:r>
            <a:endParaRPr lang="tr-TR" sz="3600" dirty="0"/>
          </a:p>
        </p:txBody>
      </p:sp>
      <p:sp>
        <p:nvSpPr>
          <p:cNvPr id="3" name="2 İçerik Yer Tutucusu"/>
          <p:cNvSpPr>
            <a:spLocks noGrp="1"/>
          </p:cNvSpPr>
          <p:nvPr>
            <p:ph idx="1"/>
          </p:nvPr>
        </p:nvSpPr>
        <p:spPr>
          <a:xfrm>
            <a:off x="457200" y="1268760"/>
            <a:ext cx="8229600" cy="5055840"/>
          </a:xfrm>
        </p:spPr>
        <p:txBody>
          <a:bodyPr>
            <a:noAutofit/>
          </a:bodyPr>
          <a:lstStyle/>
          <a:p>
            <a:pPr>
              <a:lnSpc>
                <a:spcPct val="90000"/>
              </a:lnSpc>
            </a:pPr>
            <a:r>
              <a:rPr lang="tr-TR" sz="2400" b="1" dirty="0" smtClean="0"/>
              <a:t>Oyun oynar; kaçamak ve aldatıcı davranır. </a:t>
            </a:r>
          </a:p>
          <a:p>
            <a:pPr>
              <a:lnSpc>
                <a:spcPct val="90000"/>
              </a:lnSpc>
            </a:pPr>
            <a:r>
              <a:rPr lang="tr-TR" sz="2400" b="1" dirty="0" smtClean="0"/>
              <a:t>Başkalarının duygularına karşı hassas değildir.</a:t>
            </a:r>
          </a:p>
          <a:p>
            <a:pPr>
              <a:lnSpc>
                <a:spcPct val="90000"/>
              </a:lnSpc>
            </a:pPr>
            <a:r>
              <a:rPr lang="tr-TR" sz="2400" b="1" dirty="0" smtClean="0"/>
              <a:t>Empati kurmaz, sevecen ve hoşgörülü değildir.</a:t>
            </a:r>
          </a:p>
          <a:p>
            <a:pPr>
              <a:lnSpc>
                <a:spcPct val="90000"/>
              </a:lnSpc>
            </a:pPr>
            <a:r>
              <a:rPr lang="tr-TR" sz="2400" b="1" dirty="0" smtClean="0"/>
              <a:t>Dik kafalıdır ve esnek değildir. Kendini güvende hissetmesi için kurallara ve kalıplara gereksinim duyar.</a:t>
            </a:r>
          </a:p>
          <a:p>
            <a:pPr>
              <a:lnSpc>
                <a:spcPct val="90000"/>
              </a:lnSpc>
            </a:pPr>
            <a:r>
              <a:rPr lang="tr-TR" sz="2400" b="1" dirty="0" smtClean="0"/>
              <a:t>Duygusallıktan yoksundur.</a:t>
            </a:r>
          </a:p>
          <a:p>
            <a:pPr>
              <a:lnSpc>
                <a:spcPct val="90000"/>
              </a:lnSpc>
            </a:pPr>
            <a:r>
              <a:rPr lang="tr-TR" sz="2400" b="1" dirty="0" smtClean="0"/>
              <a:t>Eyleme geçmeden önce duygularınızı göz önüne almaz. kendisinin ileriye dönük duygularını bile hesaba katmaz. </a:t>
            </a:r>
          </a:p>
          <a:p>
            <a:pPr>
              <a:lnSpc>
                <a:spcPct val="90000"/>
              </a:lnSpc>
            </a:pPr>
            <a:r>
              <a:rPr lang="tr-TR" sz="2400" b="1" dirty="0" smtClean="0"/>
              <a:t>Güven telkin etmez ve savunucudur. </a:t>
            </a:r>
          </a:p>
          <a:p>
            <a:pPr>
              <a:lnSpc>
                <a:spcPct val="90000"/>
              </a:lnSpc>
            </a:pPr>
            <a:r>
              <a:rPr lang="tr-TR" sz="2400" b="1" dirty="0" smtClean="0"/>
              <a:t>Yanlışlarını kabullenmek, pişmanlık duymak veya samimiyetle özür dilemek zoruna gider.</a:t>
            </a:r>
            <a:br>
              <a:rPr lang="tr-TR" sz="2400" b="1" dirty="0" smtClean="0"/>
            </a:br>
            <a:endParaRPr lang="tr-TR" sz="2400" b="1" dirty="0" smtClean="0"/>
          </a:p>
        </p:txBody>
      </p:sp>
    </p:spTree>
    <p:extLst>
      <p:ext uri="{BB962C8B-B14F-4D97-AF65-F5344CB8AC3E}">
        <p14:creationId xmlns:p14="http://schemas.microsoft.com/office/powerpoint/2010/main" xmlns="" val="1091849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852704"/>
          </a:xfrm>
        </p:spPr>
        <p:txBody>
          <a:bodyPr>
            <a:normAutofit/>
          </a:bodyPr>
          <a:lstStyle/>
          <a:p>
            <a:r>
              <a:rPr lang="tr-TR" sz="3600" dirty="0" smtClean="0">
                <a:latin typeface="Segoe UI Semibold" pitchFamily="34" charset="0"/>
              </a:rPr>
              <a:t>Düşük Duygusal Zekaya Sahip Bireyler</a:t>
            </a:r>
            <a:endParaRPr lang="tr-TR" sz="3600" dirty="0"/>
          </a:p>
        </p:txBody>
      </p:sp>
      <p:sp>
        <p:nvSpPr>
          <p:cNvPr id="3" name="2 İçerik Yer Tutucusu"/>
          <p:cNvSpPr>
            <a:spLocks noGrp="1"/>
          </p:cNvSpPr>
          <p:nvPr>
            <p:ph idx="1"/>
          </p:nvPr>
        </p:nvSpPr>
        <p:spPr>
          <a:xfrm>
            <a:off x="457200" y="1772816"/>
            <a:ext cx="8229600" cy="4551784"/>
          </a:xfrm>
        </p:spPr>
        <p:txBody>
          <a:bodyPr>
            <a:normAutofit fontScale="85000" lnSpcReduction="10000"/>
          </a:bodyPr>
          <a:lstStyle/>
          <a:p>
            <a:pPr>
              <a:lnSpc>
                <a:spcPct val="90000"/>
              </a:lnSpc>
            </a:pPr>
            <a:r>
              <a:rPr lang="tr-TR" b="1" dirty="0" smtClean="0"/>
              <a:t>"Ne yapmamı bekliyordunuz ki?", "Başka şansım yoktu." gibi ifadelerle sorumluluktan kaçar.</a:t>
            </a:r>
          </a:p>
          <a:p>
            <a:pPr>
              <a:lnSpc>
                <a:spcPct val="90000"/>
              </a:lnSpc>
            </a:pPr>
            <a:r>
              <a:rPr lang="tr-TR" b="1" dirty="0" smtClean="0"/>
              <a:t>Kötümserdir ve çoğu zaman dünyanın adaletsiz olduğuna inanır.</a:t>
            </a:r>
          </a:p>
          <a:p>
            <a:pPr>
              <a:lnSpc>
                <a:spcPct val="90000"/>
              </a:lnSpc>
            </a:pPr>
            <a:r>
              <a:rPr lang="tr-TR" b="1" dirty="0" smtClean="0"/>
              <a:t>Sık sık kendini yetersiz, hayal kırıklığına uğramış, hüzünlü ve aldatılmış olarak görür.</a:t>
            </a:r>
          </a:p>
          <a:p>
            <a:pPr>
              <a:lnSpc>
                <a:spcPct val="90000"/>
              </a:lnSpc>
            </a:pPr>
            <a:r>
              <a:rPr lang="tr-TR" b="1" dirty="0" smtClean="0"/>
              <a:t>Genel olgulara karşı gelmeye kendini mecbur hisseder veya tehlike anında gemiyi terk eden ilk kişi olur.</a:t>
            </a:r>
          </a:p>
          <a:p>
            <a:pPr>
              <a:lnSpc>
                <a:spcPct val="90000"/>
              </a:lnSpc>
            </a:pPr>
            <a:r>
              <a:rPr lang="tr-TR" b="1" dirty="0" smtClean="0"/>
              <a:t>İnsanlarla dost olmaktan kaçınır ve onun yerine evcil hayvanlar, bitkiler veya hayali şeylerle kendisine alternatif oluşumlar seçer.</a:t>
            </a:r>
            <a:br>
              <a:rPr lang="tr-TR" b="1" dirty="0" smtClean="0"/>
            </a:br>
            <a:endParaRPr lang="tr-TR" b="1" dirty="0" smtClean="0"/>
          </a:p>
          <a:p>
            <a:endParaRPr lang="tr-TR" dirty="0"/>
          </a:p>
        </p:txBody>
      </p:sp>
    </p:spTree>
    <p:extLst>
      <p:ext uri="{BB962C8B-B14F-4D97-AF65-F5344CB8AC3E}">
        <p14:creationId xmlns:p14="http://schemas.microsoft.com/office/powerpoint/2010/main" xmlns="" val="35452827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924712"/>
          </a:xfrm>
        </p:spPr>
        <p:txBody>
          <a:bodyPr>
            <a:normAutofit/>
          </a:bodyPr>
          <a:lstStyle/>
          <a:p>
            <a:r>
              <a:rPr lang="tr-TR" sz="3600" b="1" dirty="0" smtClean="0">
                <a:effectLst>
                  <a:outerShdw blurRad="38100" dist="38100" dir="2700000" algn="tl">
                    <a:srgbClr val="000000">
                      <a:alpha val="43137"/>
                    </a:srgbClr>
                  </a:outerShdw>
                </a:effectLst>
                <a:latin typeface="Segoe UI Semibold" pitchFamily="34" charset="0"/>
              </a:rPr>
              <a:t>Duygusal Zekamızı Nasıl Geliştiririz?</a:t>
            </a:r>
            <a:endParaRPr lang="tr-TR" sz="3600" b="1" dirty="0">
              <a:effectLst>
                <a:outerShdw blurRad="38100" dist="38100" dir="2700000" algn="tl">
                  <a:srgbClr val="000000">
                    <a:alpha val="43137"/>
                  </a:srgbClr>
                </a:outerShdw>
              </a:effectLst>
              <a:latin typeface="Segoe UI Semibold" pitchFamily="34" charset="0"/>
            </a:endParaRPr>
          </a:p>
        </p:txBody>
      </p:sp>
      <p:sp>
        <p:nvSpPr>
          <p:cNvPr id="3" name="2 İçerik Yer Tutucusu"/>
          <p:cNvSpPr>
            <a:spLocks noGrp="1"/>
          </p:cNvSpPr>
          <p:nvPr>
            <p:ph idx="1"/>
          </p:nvPr>
        </p:nvSpPr>
        <p:spPr/>
        <p:txBody>
          <a:bodyPr>
            <a:normAutofit fontScale="92500" lnSpcReduction="10000"/>
          </a:bodyPr>
          <a:lstStyle/>
          <a:p>
            <a:pPr>
              <a:lnSpc>
                <a:spcPct val="90000"/>
              </a:lnSpc>
              <a:buFont typeface="Monotype Sorts" pitchFamily="2" charset="2"/>
              <a:buNone/>
            </a:pPr>
            <a:r>
              <a:rPr lang="tr-TR" altLang="ko-KR" b="1" dirty="0" smtClean="0"/>
              <a:t>1) Düşük duygusal zeka sizin suçunuz değil</a:t>
            </a:r>
          </a:p>
          <a:p>
            <a:pPr>
              <a:lnSpc>
                <a:spcPct val="90000"/>
              </a:lnSpc>
              <a:buFont typeface="Monotype Sorts" pitchFamily="2" charset="2"/>
              <a:buNone/>
            </a:pPr>
            <a:r>
              <a:rPr lang="tr-TR" altLang="ko-KR" b="1" dirty="0" smtClean="0"/>
              <a:t>2) Kendinizi tanırsanız başkalarını çözersiniz</a:t>
            </a:r>
          </a:p>
          <a:p>
            <a:pPr>
              <a:lnSpc>
                <a:spcPct val="90000"/>
              </a:lnSpc>
              <a:buFont typeface="Monotype Sorts" pitchFamily="2" charset="2"/>
              <a:buNone/>
            </a:pPr>
            <a:r>
              <a:rPr lang="tr-TR" altLang="ko-KR" b="1" dirty="0" smtClean="0"/>
              <a:t>3) Yaşadıklarınızdan ders alın</a:t>
            </a:r>
          </a:p>
          <a:p>
            <a:pPr>
              <a:lnSpc>
                <a:spcPct val="90000"/>
              </a:lnSpc>
              <a:buFont typeface="Monotype Sorts" pitchFamily="2" charset="2"/>
              <a:buNone/>
            </a:pPr>
            <a:r>
              <a:rPr lang="tr-TR" altLang="ko-KR" b="1" dirty="0" smtClean="0"/>
              <a:t>4) Dinleyebilmek konuşmaktan daha zordur</a:t>
            </a:r>
          </a:p>
          <a:p>
            <a:pPr>
              <a:lnSpc>
                <a:spcPct val="90000"/>
              </a:lnSpc>
              <a:buFont typeface="Monotype Sorts" pitchFamily="2" charset="2"/>
              <a:buNone/>
            </a:pPr>
            <a:r>
              <a:rPr lang="tr-TR" altLang="ko-KR" b="1" dirty="0" smtClean="0"/>
              <a:t>5) Düşmanca duygulardan kurtulun</a:t>
            </a:r>
          </a:p>
          <a:p>
            <a:pPr>
              <a:lnSpc>
                <a:spcPct val="90000"/>
              </a:lnSpc>
              <a:buFont typeface="Monotype Sorts" pitchFamily="2" charset="2"/>
              <a:buNone/>
            </a:pPr>
            <a:r>
              <a:rPr lang="tr-TR" altLang="ko-KR" b="1" dirty="0" smtClean="0"/>
              <a:t>6) Sınırlar nerede başlar, nerede biter, tartın</a:t>
            </a:r>
          </a:p>
          <a:p>
            <a:pPr>
              <a:lnSpc>
                <a:spcPct val="90000"/>
              </a:lnSpc>
              <a:buFont typeface="Monotype Sorts" pitchFamily="2" charset="2"/>
              <a:buNone/>
            </a:pPr>
            <a:r>
              <a:rPr lang="tr-TR" altLang="ko-KR" b="1" dirty="0" smtClean="0"/>
              <a:t>7) Maceralı yolları değil, güvenlileri seçin</a:t>
            </a:r>
          </a:p>
          <a:p>
            <a:pPr>
              <a:lnSpc>
                <a:spcPct val="90000"/>
              </a:lnSpc>
              <a:buFont typeface="Monotype Sorts" pitchFamily="2" charset="2"/>
              <a:buNone/>
            </a:pPr>
            <a:r>
              <a:rPr lang="tr-TR" altLang="ko-KR" b="1" dirty="0" smtClean="0"/>
              <a:t>8) Empati gücünüzü geliştirin</a:t>
            </a:r>
          </a:p>
          <a:p>
            <a:pPr>
              <a:lnSpc>
                <a:spcPct val="90000"/>
              </a:lnSpc>
              <a:buFont typeface="Monotype Sorts" pitchFamily="2" charset="2"/>
              <a:buNone/>
            </a:pPr>
            <a:r>
              <a:rPr lang="tr-TR" altLang="ko-KR" b="1" dirty="0" smtClean="0"/>
              <a:t>9) Mucize beklemeyin, hiçbir şey birden değişmez</a:t>
            </a:r>
            <a:endParaRPr lang="tr-TR" b="1" dirty="0" smtClean="0"/>
          </a:p>
          <a:p>
            <a:endParaRPr lang="tr-TR" dirty="0"/>
          </a:p>
        </p:txBody>
      </p:sp>
    </p:spTree>
    <p:extLst>
      <p:ext uri="{BB962C8B-B14F-4D97-AF65-F5344CB8AC3E}">
        <p14:creationId xmlns:p14="http://schemas.microsoft.com/office/powerpoint/2010/main" xmlns="" val="3496894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lumMod val="20000"/>
              <a:lumOff val="80000"/>
            </a:schemeClr>
          </a:solidFill>
        </p:spPr>
        <p:txBody>
          <a:bodyPr/>
          <a:lstStyle/>
          <a:p>
            <a:r>
              <a:rPr lang="tr-TR" dirty="0" smtClean="0"/>
              <a:t>İLETİŞİMDE,</a:t>
            </a:r>
            <a:endParaRPr lang="tr-TR" dirty="0"/>
          </a:p>
        </p:txBody>
      </p:sp>
      <p:sp>
        <p:nvSpPr>
          <p:cNvPr id="3" name="2 İçerik Yer Tutucusu"/>
          <p:cNvSpPr>
            <a:spLocks noGrp="1"/>
          </p:cNvSpPr>
          <p:nvPr>
            <p:ph idx="1"/>
          </p:nvPr>
        </p:nvSpPr>
        <p:spPr>
          <a:solidFill>
            <a:schemeClr val="accent6">
              <a:lumMod val="20000"/>
              <a:lumOff val="80000"/>
            </a:schemeClr>
          </a:solidFill>
        </p:spPr>
        <p:txBody>
          <a:bodyPr/>
          <a:lstStyle/>
          <a:p>
            <a:endParaRPr lang="tr-TR" dirty="0" smtClean="0"/>
          </a:p>
          <a:p>
            <a:r>
              <a:rPr lang="tr-TR" sz="4000" dirty="0" smtClean="0"/>
              <a:t>Beden dili 	% 60</a:t>
            </a:r>
          </a:p>
          <a:p>
            <a:r>
              <a:rPr lang="tr-TR" sz="4000" dirty="0" smtClean="0"/>
              <a:t>Ses tonu	% 30</a:t>
            </a:r>
          </a:p>
          <a:p>
            <a:r>
              <a:rPr lang="tr-TR" sz="4000" dirty="0" smtClean="0"/>
              <a:t>Sözler		% 10 etkilidir</a:t>
            </a:r>
            <a:endParaRPr lang="tr-TR" sz="40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Numarası Yer Tutucusu 5"/>
          <p:cNvSpPr>
            <a:spLocks noGrp="1"/>
          </p:cNvSpPr>
          <p:nvPr>
            <p:ph type="sldNum" sz="quarter" idx="12"/>
          </p:nvPr>
        </p:nvSpPr>
        <p:spPr>
          <a:noFill/>
          <a:ln>
            <a:miter lim="800000"/>
            <a:headEnd/>
            <a:tailEnd/>
          </a:ln>
        </p:spPr>
        <p:txBody>
          <a:bodyPr/>
          <a:lstStyle/>
          <a:p>
            <a:fld id="{219FE2EF-C174-49C2-A4F6-94F3635694E3}" type="slidenum">
              <a:rPr lang="tr-TR" smtClean="0"/>
              <a:pPr/>
              <a:t>77</a:t>
            </a:fld>
            <a:endParaRPr lang="tr-TR" smtClean="0"/>
          </a:p>
        </p:txBody>
      </p:sp>
      <p:sp>
        <p:nvSpPr>
          <p:cNvPr id="47107" name="Rectangle 2"/>
          <p:cNvSpPr>
            <a:spLocks noGrp="1" noChangeArrowheads="1"/>
          </p:cNvSpPr>
          <p:nvPr>
            <p:ph type="title"/>
          </p:nvPr>
        </p:nvSpPr>
        <p:spPr>
          <a:xfrm>
            <a:off x="1195388" y="188913"/>
            <a:ext cx="6542087" cy="792162"/>
          </a:xfrm>
        </p:spPr>
        <p:txBody>
          <a:bodyPr/>
          <a:lstStyle/>
          <a:p>
            <a:pPr eaLnBrk="1" hangingPunct="1"/>
            <a:r>
              <a:rPr lang="tr-TR" b="0" smtClean="0">
                <a:latin typeface="Bookman Old Style" pitchFamily="18" charset="0"/>
                <a:cs typeface="Times New Roman" pitchFamily="18" charset="0"/>
              </a:rPr>
              <a:t>    İLETİŞİM</a:t>
            </a:r>
          </a:p>
        </p:txBody>
      </p:sp>
      <p:pic>
        <p:nvPicPr>
          <p:cNvPr id="47108" name="Picture 3" descr="j0188569"/>
          <p:cNvPicPr>
            <a:picLocks noChangeAspect="1" noChangeArrowheads="1"/>
          </p:cNvPicPr>
          <p:nvPr/>
        </p:nvPicPr>
        <p:blipFill>
          <a:blip r:embed="rId2" cstate="print"/>
          <a:srcRect/>
          <a:stretch>
            <a:fillRect/>
          </a:stretch>
        </p:blipFill>
        <p:spPr bwMode="auto">
          <a:xfrm>
            <a:off x="5435600" y="4221163"/>
            <a:ext cx="1401763" cy="1909762"/>
          </a:xfrm>
          <a:prstGeom prst="rect">
            <a:avLst/>
          </a:prstGeom>
          <a:noFill/>
          <a:ln w="9525">
            <a:noFill/>
            <a:miter lim="800000"/>
            <a:headEnd/>
            <a:tailEnd/>
          </a:ln>
        </p:spPr>
      </p:pic>
      <p:pic>
        <p:nvPicPr>
          <p:cNvPr id="47109" name="Picture 4" descr="j0115594"/>
          <p:cNvPicPr>
            <a:picLocks noChangeAspect="1" noChangeArrowheads="1"/>
          </p:cNvPicPr>
          <p:nvPr/>
        </p:nvPicPr>
        <p:blipFill>
          <a:blip r:embed="rId3" cstate="print"/>
          <a:srcRect/>
          <a:stretch>
            <a:fillRect/>
          </a:stretch>
        </p:blipFill>
        <p:spPr bwMode="auto">
          <a:xfrm>
            <a:off x="3059113" y="2205038"/>
            <a:ext cx="1282700" cy="2057400"/>
          </a:xfrm>
          <a:prstGeom prst="rect">
            <a:avLst/>
          </a:prstGeom>
          <a:noFill/>
          <a:ln w="9525">
            <a:noFill/>
            <a:miter lim="800000"/>
            <a:headEnd/>
            <a:tailEnd/>
          </a:ln>
        </p:spPr>
      </p:pic>
      <p:pic>
        <p:nvPicPr>
          <p:cNvPr id="47110" name="Picture 5" descr="j0120009"/>
          <p:cNvPicPr>
            <a:picLocks noChangeAspect="1" noChangeArrowheads="1"/>
          </p:cNvPicPr>
          <p:nvPr/>
        </p:nvPicPr>
        <p:blipFill>
          <a:blip r:embed="rId4" cstate="print"/>
          <a:srcRect/>
          <a:stretch>
            <a:fillRect/>
          </a:stretch>
        </p:blipFill>
        <p:spPr bwMode="auto">
          <a:xfrm>
            <a:off x="1547813" y="4292600"/>
            <a:ext cx="1236662" cy="1770063"/>
          </a:xfrm>
          <a:prstGeom prst="rect">
            <a:avLst/>
          </a:prstGeom>
          <a:noFill/>
          <a:ln w="9525">
            <a:noFill/>
            <a:miter lim="800000"/>
            <a:headEnd/>
            <a:tailEnd/>
          </a:ln>
        </p:spPr>
      </p:pic>
      <p:pic>
        <p:nvPicPr>
          <p:cNvPr id="47111" name="Picture 6" descr="j0124543"/>
          <p:cNvPicPr>
            <a:picLocks noChangeAspect="1" noChangeArrowheads="1"/>
          </p:cNvPicPr>
          <p:nvPr/>
        </p:nvPicPr>
        <p:blipFill>
          <a:blip r:embed="rId5" cstate="print"/>
          <a:srcRect/>
          <a:stretch>
            <a:fillRect/>
          </a:stretch>
        </p:blipFill>
        <p:spPr bwMode="auto">
          <a:xfrm>
            <a:off x="7596188" y="1268413"/>
            <a:ext cx="1295400" cy="1816100"/>
          </a:xfrm>
          <a:prstGeom prst="rect">
            <a:avLst/>
          </a:prstGeom>
          <a:noFill/>
          <a:ln w="9525">
            <a:noFill/>
            <a:miter lim="800000"/>
            <a:headEnd/>
            <a:tailEnd/>
          </a:ln>
        </p:spPr>
      </p:pic>
      <p:pic>
        <p:nvPicPr>
          <p:cNvPr id="47112" name="Picture 7" descr="j0092121"/>
          <p:cNvPicPr>
            <a:picLocks noChangeAspect="1" noChangeArrowheads="1"/>
          </p:cNvPicPr>
          <p:nvPr/>
        </p:nvPicPr>
        <p:blipFill>
          <a:blip r:embed="rId6" cstate="print"/>
          <a:srcRect/>
          <a:stretch>
            <a:fillRect/>
          </a:stretch>
        </p:blipFill>
        <p:spPr bwMode="auto">
          <a:xfrm>
            <a:off x="1403350" y="1412875"/>
            <a:ext cx="1446213" cy="2255838"/>
          </a:xfrm>
          <a:prstGeom prst="rect">
            <a:avLst/>
          </a:prstGeom>
          <a:noFill/>
          <a:ln w="9525">
            <a:noFill/>
            <a:miter lim="800000"/>
            <a:headEnd/>
            <a:tailEnd/>
          </a:ln>
        </p:spPr>
      </p:pic>
      <p:pic>
        <p:nvPicPr>
          <p:cNvPr id="47113" name="Picture 8" descr="j0132855"/>
          <p:cNvPicPr>
            <a:picLocks noChangeAspect="1" noChangeArrowheads="1"/>
          </p:cNvPicPr>
          <p:nvPr/>
        </p:nvPicPr>
        <p:blipFill>
          <a:blip r:embed="rId7" cstate="print"/>
          <a:srcRect/>
          <a:stretch>
            <a:fillRect/>
          </a:stretch>
        </p:blipFill>
        <p:spPr bwMode="auto">
          <a:xfrm>
            <a:off x="6300788" y="2349500"/>
            <a:ext cx="1050925" cy="1600200"/>
          </a:xfrm>
          <a:prstGeom prst="rect">
            <a:avLst/>
          </a:prstGeom>
          <a:noFill/>
          <a:ln w="9525">
            <a:noFill/>
            <a:miter lim="800000"/>
            <a:headEnd/>
            <a:tailEnd/>
          </a:ln>
        </p:spPr>
      </p:pic>
      <p:pic>
        <p:nvPicPr>
          <p:cNvPr id="47114" name="Picture 9" descr="j0132979"/>
          <p:cNvPicPr>
            <a:picLocks noChangeAspect="1" noChangeArrowheads="1"/>
          </p:cNvPicPr>
          <p:nvPr/>
        </p:nvPicPr>
        <p:blipFill>
          <a:blip r:embed="rId8" cstate="print"/>
          <a:srcRect/>
          <a:stretch>
            <a:fillRect/>
          </a:stretch>
        </p:blipFill>
        <p:spPr bwMode="auto">
          <a:xfrm>
            <a:off x="4356100" y="2276475"/>
            <a:ext cx="1617663" cy="1638300"/>
          </a:xfrm>
          <a:prstGeom prst="rect">
            <a:avLst/>
          </a:prstGeom>
          <a:noFill/>
          <a:ln w="9525">
            <a:noFill/>
            <a:miter lim="800000"/>
            <a:headEnd/>
            <a:tailEnd/>
          </a:ln>
        </p:spPr>
      </p:pic>
      <p:grpSp>
        <p:nvGrpSpPr>
          <p:cNvPr id="2" name="Group 10"/>
          <p:cNvGrpSpPr>
            <a:grpSpLocks/>
          </p:cNvGrpSpPr>
          <p:nvPr/>
        </p:nvGrpSpPr>
        <p:grpSpPr bwMode="auto">
          <a:xfrm>
            <a:off x="3348038" y="4581525"/>
            <a:ext cx="1600200" cy="1295400"/>
            <a:chOff x="4848" y="336"/>
            <a:chExt cx="1200" cy="1968"/>
          </a:xfrm>
        </p:grpSpPr>
        <p:pic>
          <p:nvPicPr>
            <p:cNvPr id="47118" name="Picture 11" descr="EN00236_"/>
            <p:cNvPicPr>
              <a:picLocks noChangeAspect="1" noChangeArrowheads="1"/>
            </p:cNvPicPr>
            <p:nvPr/>
          </p:nvPicPr>
          <p:blipFill>
            <a:blip r:embed="rId9" cstate="print"/>
            <a:srcRect/>
            <a:stretch>
              <a:fillRect/>
            </a:stretch>
          </p:blipFill>
          <p:spPr bwMode="auto">
            <a:xfrm>
              <a:off x="5165" y="336"/>
              <a:ext cx="635" cy="947"/>
            </a:xfrm>
            <a:prstGeom prst="rect">
              <a:avLst/>
            </a:prstGeom>
            <a:noFill/>
            <a:ln w="9525">
              <a:noFill/>
              <a:miter lim="800000"/>
              <a:headEnd/>
              <a:tailEnd/>
            </a:ln>
          </p:spPr>
        </p:pic>
        <p:pic>
          <p:nvPicPr>
            <p:cNvPr id="47119" name="Picture 12" descr="EN00235_"/>
            <p:cNvPicPr>
              <a:picLocks noChangeAspect="1" noChangeArrowheads="1"/>
            </p:cNvPicPr>
            <p:nvPr/>
          </p:nvPicPr>
          <p:blipFill>
            <a:blip r:embed="rId10" cstate="print"/>
            <a:srcRect/>
            <a:stretch>
              <a:fillRect/>
            </a:stretch>
          </p:blipFill>
          <p:spPr bwMode="auto">
            <a:xfrm>
              <a:off x="4848" y="1211"/>
              <a:ext cx="568" cy="1093"/>
            </a:xfrm>
            <a:prstGeom prst="rect">
              <a:avLst/>
            </a:prstGeom>
            <a:noFill/>
            <a:ln w="9525">
              <a:noFill/>
              <a:miter lim="800000"/>
              <a:headEnd/>
              <a:tailEnd/>
            </a:ln>
          </p:spPr>
        </p:pic>
        <p:pic>
          <p:nvPicPr>
            <p:cNvPr id="47120" name="Picture 13" descr="EN00237_"/>
            <p:cNvPicPr>
              <a:picLocks noChangeAspect="1" noChangeArrowheads="1"/>
            </p:cNvPicPr>
            <p:nvPr/>
          </p:nvPicPr>
          <p:blipFill>
            <a:blip r:embed="rId11" cstate="print"/>
            <a:srcRect/>
            <a:stretch>
              <a:fillRect/>
            </a:stretch>
          </p:blipFill>
          <p:spPr bwMode="auto">
            <a:xfrm>
              <a:off x="5720" y="1211"/>
              <a:ext cx="328" cy="1007"/>
            </a:xfrm>
            <a:prstGeom prst="rect">
              <a:avLst/>
            </a:prstGeom>
            <a:noFill/>
            <a:ln w="9525">
              <a:noFill/>
              <a:miter lim="800000"/>
              <a:headEnd/>
              <a:tailEnd/>
            </a:ln>
          </p:spPr>
        </p:pic>
      </p:grpSp>
      <p:pic>
        <p:nvPicPr>
          <p:cNvPr id="47116" name="Picture 14" descr="j0118657"/>
          <p:cNvPicPr>
            <a:picLocks noChangeAspect="1" noChangeArrowheads="1"/>
          </p:cNvPicPr>
          <p:nvPr/>
        </p:nvPicPr>
        <p:blipFill>
          <a:blip r:embed="rId12" cstate="print"/>
          <a:srcRect/>
          <a:stretch>
            <a:fillRect/>
          </a:stretch>
        </p:blipFill>
        <p:spPr bwMode="auto">
          <a:xfrm>
            <a:off x="7308850" y="3644900"/>
            <a:ext cx="1622425" cy="2362200"/>
          </a:xfrm>
          <a:prstGeom prst="rect">
            <a:avLst/>
          </a:prstGeom>
          <a:noFill/>
          <a:ln w="9525">
            <a:noFill/>
            <a:miter lim="800000"/>
            <a:headEnd/>
            <a:tailEnd/>
          </a:ln>
        </p:spPr>
      </p:pic>
      <p:sp>
        <p:nvSpPr>
          <p:cNvPr id="47117" name="Rectangle 15"/>
          <p:cNvSpPr>
            <a:spLocks noChangeArrowheads="1"/>
          </p:cNvSpPr>
          <p:nvPr/>
        </p:nvSpPr>
        <p:spPr bwMode="auto">
          <a:xfrm>
            <a:off x="2941638" y="1254125"/>
            <a:ext cx="4078287" cy="823913"/>
          </a:xfrm>
          <a:prstGeom prst="rect">
            <a:avLst/>
          </a:prstGeom>
          <a:noFill/>
          <a:ln w="9525">
            <a:noFill/>
            <a:miter lim="800000"/>
            <a:headEnd/>
            <a:tailEnd/>
          </a:ln>
        </p:spPr>
        <p:txBody>
          <a:bodyPr>
            <a:spAutoFit/>
          </a:bodyPr>
          <a:lstStyle/>
          <a:p>
            <a:r>
              <a:rPr lang="tr-TR" sz="4800" b="1">
                <a:solidFill>
                  <a:srgbClr val="0000FF"/>
                </a:solidFill>
                <a:latin typeface="Comic Sans MS" pitchFamily="66" charset="0"/>
              </a:rPr>
              <a:t>BEDEN DİLİ</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ayt Numarası Yer Tutucusu 5"/>
          <p:cNvSpPr>
            <a:spLocks noGrp="1"/>
          </p:cNvSpPr>
          <p:nvPr>
            <p:ph type="sldNum" sz="quarter" idx="12"/>
          </p:nvPr>
        </p:nvSpPr>
        <p:spPr>
          <a:noFill/>
          <a:ln>
            <a:miter lim="800000"/>
            <a:headEnd/>
            <a:tailEnd/>
          </a:ln>
        </p:spPr>
        <p:txBody>
          <a:bodyPr/>
          <a:lstStyle/>
          <a:p>
            <a:fld id="{D73AEAF8-B1C5-4CA0-BCCF-23EAC3DFB085}" type="slidenum">
              <a:rPr lang="tr-TR" smtClean="0"/>
              <a:pPr/>
              <a:t>78</a:t>
            </a:fld>
            <a:endParaRPr lang="tr-TR" smtClean="0"/>
          </a:p>
        </p:txBody>
      </p:sp>
      <p:sp>
        <p:nvSpPr>
          <p:cNvPr id="48131" name="Rectangle 2"/>
          <p:cNvSpPr>
            <a:spLocks noGrp="1" noChangeArrowheads="1"/>
          </p:cNvSpPr>
          <p:nvPr>
            <p:ph type="title"/>
          </p:nvPr>
        </p:nvSpPr>
        <p:spPr>
          <a:xfrm>
            <a:off x="1195388" y="188913"/>
            <a:ext cx="6542087" cy="792162"/>
          </a:xfrm>
        </p:spPr>
        <p:txBody>
          <a:bodyPr>
            <a:normAutofit fontScale="90000"/>
          </a:bodyPr>
          <a:lstStyle/>
          <a:p>
            <a:pPr eaLnBrk="1" hangingPunct="1"/>
            <a:r>
              <a:rPr lang="tr-TR" b="0" smtClean="0">
                <a:latin typeface="Bookman Old Style" pitchFamily="18" charset="0"/>
              </a:rPr>
              <a:t/>
            </a:r>
            <a:br>
              <a:rPr lang="tr-TR" b="0" smtClean="0">
                <a:latin typeface="Bookman Old Style" pitchFamily="18" charset="0"/>
              </a:rPr>
            </a:br>
            <a:r>
              <a:rPr lang="tr-TR" b="0" smtClean="0">
                <a:latin typeface="Bookman Old Style" pitchFamily="18" charset="0"/>
              </a:rPr>
              <a:t>    </a:t>
            </a:r>
            <a:r>
              <a:rPr lang="tr-TR" b="0" smtClean="0">
                <a:latin typeface="Bookman Old Style" pitchFamily="18" charset="0"/>
                <a:cs typeface="Times New Roman" pitchFamily="18" charset="0"/>
              </a:rPr>
              <a:t>İLETİŞİM </a:t>
            </a:r>
            <a:r>
              <a:rPr lang="tr-TR" smtClean="0">
                <a:cs typeface="Times New Roman" pitchFamily="18" charset="0"/>
              </a:rPr>
              <a:t/>
            </a:r>
            <a:br>
              <a:rPr lang="tr-TR" smtClean="0">
                <a:cs typeface="Times New Roman" pitchFamily="18" charset="0"/>
              </a:rPr>
            </a:br>
            <a:endParaRPr lang="tr-TR" smtClean="0">
              <a:cs typeface="Times New Roman" pitchFamily="18" charset="0"/>
            </a:endParaRPr>
          </a:p>
        </p:txBody>
      </p:sp>
      <p:sp>
        <p:nvSpPr>
          <p:cNvPr id="48132" name="Rectangle 3"/>
          <p:cNvSpPr>
            <a:spLocks noGrp="1" noChangeArrowheads="1"/>
          </p:cNvSpPr>
          <p:nvPr>
            <p:ph type="body" idx="1"/>
          </p:nvPr>
        </p:nvSpPr>
        <p:spPr>
          <a:xfrm>
            <a:off x="1116013" y="1989138"/>
            <a:ext cx="7777162" cy="4464050"/>
          </a:xfrm>
        </p:spPr>
        <p:txBody>
          <a:bodyPr/>
          <a:lstStyle/>
          <a:p>
            <a:pPr algn="just" eaLnBrk="1" hangingPunct="1">
              <a:lnSpc>
                <a:spcPct val="80000"/>
              </a:lnSpc>
              <a:buFontTx/>
              <a:buNone/>
            </a:pPr>
            <a:r>
              <a:rPr lang="tr-TR" sz="1000" smtClean="0">
                <a:latin typeface="Bookman Old Style" pitchFamily="18" charset="0"/>
              </a:rPr>
              <a:t>        </a:t>
            </a:r>
            <a:endParaRPr lang="tr-TR" sz="1400" smtClean="0">
              <a:latin typeface="Comic Sans MS" pitchFamily="66" charset="0"/>
            </a:endParaRPr>
          </a:p>
        </p:txBody>
      </p:sp>
      <p:sp>
        <p:nvSpPr>
          <p:cNvPr id="48133" name="Text Box 6"/>
          <p:cNvSpPr txBox="1">
            <a:spLocks noChangeArrowheads="1"/>
          </p:cNvSpPr>
          <p:nvPr/>
        </p:nvSpPr>
        <p:spPr bwMode="auto">
          <a:xfrm>
            <a:off x="1476375" y="1916113"/>
            <a:ext cx="7343775" cy="4575175"/>
          </a:xfrm>
          <a:prstGeom prst="rect">
            <a:avLst/>
          </a:prstGeom>
          <a:noFill/>
          <a:ln w="12700" cap="sq" algn="ctr">
            <a:noFill/>
            <a:miter lim="800000"/>
            <a:headEnd/>
            <a:tailEnd/>
          </a:ln>
        </p:spPr>
        <p:txBody>
          <a:bodyPr>
            <a:spAutoFit/>
          </a:bodyPr>
          <a:lstStyle/>
          <a:p>
            <a:pPr marL="457200" indent="-457200" algn="l" eaLnBrk="0" hangingPunct="0"/>
            <a:endParaRPr lang="tr-TR" sz="2400" b="1">
              <a:solidFill>
                <a:schemeClr val="tx1"/>
              </a:solidFill>
              <a:latin typeface="Verdana" pitchFamily="34" charset="0"/>
            </a:endParaRPr>
          </a:p>
          <a:p>
            <a:pPr marL="457200" indent="-457200" algn="l" eaLnBrk="0" hangingPunct="0">
              <a:buFont typeface="Wingdings" pitchFamily="2" charset="2"/>
              <a:buChar char="q"/>
            </a:pPr>
            <a:r>
              <a:rPr lang="tr-TR" sz="2800" b="1">
                <a:solidFill>
                  <a:schemeClr val="tx1"/>
                </a:solidFill>
                <a:latin typeface="Verdana" pitchFamily="34" charset="0"/>
              </a:rPr>
              <a:t>Beden dili konuşulmaz, hissedilir.</a:t>
            </a:r>
          </a:p>
          <a:p>
            <a:pPr marL="457200" indent="-457200" algn="l" eaLnBrk="0" hangingPunct="0">
              <a:buFont typeface="Wingdings" pitchFamily="2" charset="2"/>
              <a:buNone/>
            </a:pPr>
            <a:endParaRPr lang="tr-TR" sz="2800" b="1">
              <a:solidFill>
                <a:schemeClr val="tx1"/>
              </a:solidFill>
              <a:latin typeface="Verdana" pitchFamily="34" charset="0"/>
            </a:endParaRPr>
          </a:p>
          <a:p>
            <a:pPr marL="457200" indent="-457200" algn="l" eaLnBrk="0" hangingPunct="0">
              <a:buFont typeface="Wingdings" pitchFamily="2" charset="2"/>
              <a:buChar char="q"/>
            </a:pPr>
            <a:r>
              <a:rPr lang="tr-TR" sz="2800" b="1">
                <a:solidFill>
                  <a:schemeClr val="tx1"/>
                </a:solidFill>
                <a:latin typeface="Verdana" pitchFamily="34" charset="0"/>
              </a:rPr>
              <a:t>Beden dili asla yalan söylemez.</a:t>
            </a:r>
          </a:p>
          <a:p>
            <a:pPr marL="457200" indent="-457200" algn="l" eaLnBrk="0" hangingPunct="0">
              <a:buFont typeface="Wingdings" pitchFamily="2" charset="2"/>
              <a:buChar char="q"/>
            </a:pPr>
            <a:endParaRPr lang="tr-TR" sz="2800" b="1">
              <a:solidFill>
                <a:schemeClr val="tx1"/>
              </a:solidFill>
              <a:latin typeface="Verdana" pitchFamily="34" charset="0"/>
            </a:endParaRPr>
          </a:p>
          <a:p>
            <a:pPr marL="457200" indent="-457200" algn="l" eaLnBrk="0" hangingPunct="0">
              <a:buFont typeface="Wingdings" pitchFamily="2" charset="2"/>
              <a:buChar char="q"/>
            </a:pPr>
            <a:r>
              <a:rPr lang="tr-TR" sz="2800" b="1">
                <a:solidFill>
                  <a:schemeClr val="tx1"/>
                </a:solidFill>
                <a:latin typeface="Verdana" pitchFamily="34" charset="0"/>
              </a:rPr>
              <a:t>Sözlü iletişimin olmadığı ortamlarda beden dili ile konuşuruz.</a:t>
            </a:r>
          </a:p>
          <a:p>
            <a:pPr marL="914400" lvl="1" indent="-457200" algn="l" eaLnBrk="0" hangingPunct="0">
              <a:buFontTx/>
              <a:buChar char="•"/>
            </a:pPr>
            <a:endParaRPr lang="tr-TR" sz="2800" b="1">
              <a:solidFill>
                <a:schemeClr val="tx1"/>
              </a:solidFill>
              <a:latin typeface="Verdana" pitchFamily="34" charset="0"/>
            </a:endParaRPr>
          </a:p>
          <a:p>
            <a:pPr marL="914400" lvl="1" indent="-457200" algn="l" eaLnBrk="0" hangingPunct="0">
              <a:buFontTx/>
              <a:buChar char="•"/>
            </a:pPr>
            <a:endParaRPr lang="tr-TR" sz="1800">
              <a:solidFill>
                <a:schemeClr val="tx1"/>
              </a:solidFill>
              <a:latin typeface="Verdana" pitchFamily="34" charset="0"/>
            </a:endParaRPr>
          </a:p>
        </p:txBody>
      </p:sp>
      <p:sp>
        <p:nvSpPr>
          <p:cNvPr id="48134" name="Rectangle 7"/>
          <p:cNvSpPr>
            <a:spLocks noChangeArrowheads="1"/>
          </p:cNvSpPr>
          <p:nvPr/>
        </p:nvSpPr>
        <p:spPr bwMode="auto">
          <a:xfrm>
            <a:off x="1835150" y="1254125"/>
            <a:ext cx="6840538" cy="579438"/>
          </a:xfrm>
          <a:prstGeom prst="rect">
            <a:avLst/>
          </a:prstGeom>
          <a:noFill/>
          <a:ln w="9525">
            <a:noFill/>
            <a:miter lim="800000"/>
            <a:headEnd/>
            <a:tailEnd/>
          </a:ln>
        </p:spPr>
        <p:txBody>
          <a:bodyPr>
            <a:spAutoFit/>
          </a:bodyPr>
          <a:lstStyle/>
          <a:p>
            <a:r>
              <a:rPr lang="tr-TR" sz="3200" b="1">
                <a:solidFill>
                  <a:srgbClr val="0000FF"/>
                </a:solidFill>
                <a:latin typeface="Comic Sans MS" pitchFamily="66" charset="0"/>
              </a:rPr>
              <a:t>BEDEN DİLİ NEDİR?</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Numarası Yer Tutucusu 5"/>
          <p:cNvSpPr>
            <a:spLocks noGrp="1"/>
          </p:cNvSpPr>
          <p:nvPr>
            <p:ph type="sldNum" sz="quarter" idx="12"/>
          </p:nvPr>
        </p:nvSpPr>
        <p:spPr>
          <a:noFill/>
          <a:ln>
            <a:miter lim="800000"/>
            <a:headEnd/>
            <a:tailEnd/>
          </a:ln>
        </p:spPr>
        <p:txBody>
          <a:bodyPr/>
          <a:lstStyle/>
          <a:p>
            <a:fld id="{981263B6-1940-4308-918F-7313EB04B0BC}" type="slidenum">
              <a:rPr lang="tr-TR" smtClean="0"/>
              <a:pPr/>
              <a:t>79</a:t>
            </a:fld>
            <a:endParaRPr lang="tr-TR" smtClean="0"/>
          </a:p>
        </p:txBody>
      </p:sp>
      <p:sp>
        <p:nvSpPr>
          <p:cNvPr id="49155" name="Rectangle 2"/>
          <p:cNvSpPr>
            <a:spLocks noGrp="1" noChangeArrowheads="1"/>
          </p:cNvSpPr>
          <p:nvPr>
            <p:ph type="title"/>
          </p:nvPr>
        </p:nvSpPr>
        <p:spPr>
          <a:xfrm>
            <a:off x="1195388" y="188913"/>
            <a:ext cx="6542087" cy="792162"/>
          </a:xfrm>
        </p:spPr>
        <p:txBody>
          <a:bodyPr>
            <a:normAutofit fontScale="90000"/>
          </a:bodyPr>
          <a:lstStyle/>
          <a:p>
            <a:pPr eaLnBrk="1" hangingPunct="1"/>
            <a:r>
              <a:rPr lang="tr-TR" b="0" smtClean="0">
                <a:latin typeface="Bookman Old Style" pitchFamily="18" charset="0"/>
              </a:rPr>
              <a:t/>
            </a:r>
            <a:br>
              <a:rPr lang="tr-TR" b="0" smtClean="0">
                <a:latin typeface="Bookman Old Style" pitchFamily="18" charset="0"/>
              </a:rPr>
            </a:br>
            <a:r>
              <a:rPr lang="tr-TR" b="0" smtClean="0">
                <a:latin typeface="Bookman Old Style" pitchFamily="18" charset="0"/>
              </a:rPr>
              <a:t>    </a:t>
            </a:r>
            <a:r>
              <a:rPr lang="tr-TR" b="0" smtClean="0">
                <a:latin typeface="Bookman Old Style" pitchFamily="18" charset="0"/>
                <a:cs typeface="Times New Roman" pitchFamily="18" charset="0"/>
              </a:rPr>
              <a:t>İLETİŞİM </a:t>
            </a:r>
            <a:r>
              <a:rPr lang="tr-TR" smtClean="0">
                <a:cs typeface="Times New Roman" pitchFamily="18" charset="0"/>
              </a:rPr>
              <a:t/>
            </a:r>
            <a:br>
              <a:rPr lang="tr-TR" smtClean="0">
                <a:cs typeface="Times New Roman" pitchFamily="18" charset="0"/>
              </a:rPr>
            </a:br>
            <a:endParaRPr lang="tr-TR" smtClean="0">
              <a:cs typeface="Times New Roman" pitchFamily="18" charset="0"/>
            </a:endParaRPr>
          </a:p>
        </p:txBody>
      </p:sp>
      <p:sp>
        <p:nvSpPr>
          <p:cNvPr id="49156" name="Rectangle 3"/>
          <p:cNvSpPr>
            <a:spLocks noGrp="1" noChangeArrowheads="1"/>
          </p:cNvSpPr>
          <p:nvPr>
            <p:ph type="body" idx="1"/>
          </p:nvPr>
        </p:nvSpPr>
        <p:spPr>
          <a:xfrm>
            <a:off x="1116013" y="1989138"/>
            <a:ext cx="7777162" cy="4464050"/>
          </a:xfrm>
        </p:spPr>
        <p:txBody>
          <a:bodyPr/>
          <a:lstStyle/>
          <a:p>
            <a:pPr algn="just" eaLnBrk="1" hangingPunct="1">
              <a:lnSpc>
                <a:spcPct val="80000"/>
              </a:lnSpc>
              <a:buFontTx/>
              <a:buNone/>
            </a:pPr>
            <a:r>
              <a:rPr lang="tr-TR" sz="1000" smtClean="0">
                <a:latin typeface="Bookman Old Style" pitchFamily="18" charset="0"/>
              </a:rPr>
              <a:t>        </a:t>
            </a:r>
            <a:endParaRPr lang="tr-TR" sz="1400" smtClean="0">
              <a:latin typeface="Comic Sans MS" pitchFamily="66" charset="0"/>
            </a:endParaRPr>
          </a:p>
        </p:txBody>
      </p:sp>
      <p:sp>
        <p:nvSpPr>
          <p:cNvPr id="49157" name="Rectangle 5"/>
          <p:cNvSpPr>
            <a:spLocks noChangeArrowheads="1"/>
          </p:cNvSpPr>
          <p:nvPr/>
        </p:nvSpPr>
        <p:spPr bwMode="auto">
          <a:xfrm>
            <a:off x="1835150" y="1196975"/>
            <a:ext cx="6840538" cy="579438"/>
          </a:xfrm>
          <a:prstGeom prst="rect">
            <a:avLst/>
          </a:prstGeom>
          <a:noFill/>
          <a:ln w="9525">
            <a:noFill/>
            <a:miter lim="800000"/>
            <a:headEnd/>
            <a:tailEnd/>
          </a:ln>
        </p:spPr>
        <p:txBody>
          <a:bodyPr>
            <a:spAutoFit/>
          </a:bodyPr>
          <a:lstStyle/>
          <a:p>
            <a:r>
              <a:rPr lang="tr-TR" sz="3200" b="1">
                <a:solidFill>
                  <a:srgbClr val="0000FF"/>
                </a:solidFill>
                <a:latin typeface="Comic Sans MS" pitchFamily="66" charset="0"/>
              </a:rPr>
              <a:t>BEDEN DİLİ GÖNLÜN DİLİDİR</a:t>
            </a:r>
          </a:p>
        </p:txBody>
      </p:sp>
      <p:sp>
        <p:nvSpPr>
          <p:cNvPr id="49158" name="Text Box 6"/>
          <p:cNvSpPr txBox="1">
            <a:spLocks noChangeArrowheads="1"/>
          </p:cNvSpPr>
          <p:nvPr/>
        </p:nvSpPr>
        <p:spPr bwMode="auto">
          <a:xfrm>
            <a:off x="1258888" y="1916113"/>
            <a:ext cx="7777162" cy="3925887"/>
          </a:xfrm>
          <a:prstGeom prst="rect">
            <a:avLst/>
          </a:prstGeom>
          <a:noFill/>
          <a:ln w="12700" cap="sq" algn="ctr">
            <a:noFill/>
            <a:miter lim="800000"/>
            <a:headEnd/>
            <a:tailEnd/>
          </a:ln>
        </p:spPr>
        <p:txBody>
          <a:bodyPr>
            <a:spAutoFit/>
          </a:bodyPr>
          <a:lstStyle/>
          <a:p>
            <a:pPr marL="457200" indent="-457200" algn="l" eaLnBrk="0" hangingPunct="0"/>
            <a:endParaRPr lang="tr-TR" sz="1200" b="1">
              <a:solidFill>
                <a:schemeClr val="tx1"/>
              </a:solidFill>
              <a:latin typeface="Verdana" pitchFamily="34" charset="0"/>
            </a:endParaRPr>
          </a:p>
          <a:p>
            <a:pPr marL="457200" indent="-457200" algn="l" eaLnBrk="0" hangingPunct="0">
              <a:buFont typeface="Wingdings" pitchFamily="2" charset="2"/>
              <a:buChar char="q"/>
            </a:pPr>
            <a:r>
              <a:rPr lang="tr-TR" sz="2400" b="1">
                <a:solidFill>
                  <a:schemeClr val="tx1"/>
                </a:solidFill>
                <a:latin typeface="Verdana" pitchFamily="34" charset="0"/>
              </a:rPr>
              <a:t>Aklınızdan veya gönlünüzden geçenler siz farkında olmadan bedeninize yansır.</a:t>
            </a:r>
          </a:p>
          <a:p>
            <a:pPr marL="457200" indent="-457200" algn="l" eaLnBrk="0" hangingPunct="0">
              <a:buFont typeface="Wingdings" pitchFamily="2" charset="2"/>
              <a:buNone/>
            </a:pPr>
            <a:endParaRPr lang="tr-TR" sz="2400" b="1">
              <a:solidFill>
                <a:schemeClr val="tx1"/>
              </a:solidFill>
              <a:latin typeface="Verdana" pitchFamily="34" charset="0"/>
            </a:endParaRPr>
          </a:p>
          <a:p>
            <a:pPr marL="457200" indent="-457200" algn="l" eaLnBrk="0" hangingPunct="0">
              <a:buFont typeface="Wingdings" pitchFamily="2" charset="2"/>
              <a:buChar char="q"/>
            </a:pPr>
            <a:r>
              <a:rPr lang="tr-TR" sz="2400" b="1">
                <a:solidFill>
                  <a:schemeClr val="tx1"/>
                </a:solidFill>
                <a:latin typeface="Verdana" pitchFamily="34" charset="0"/>
              </a:rPr>
              <a:t>Her karşılaşmada insanlar birbirlerine kısa bir göz atarlar.</a:t>
            </a:r>
          </a:p>
          <a:p>
            <a:pPr marL="457200" indent="-457200" algn="l" eaLnBrk="0" hangingPunct="0">
              <a:buFont typeface="Wingdings" pitchFamily="2" charset="2"/>
              <a:buChar char="q"/>
            </a:pPr>
            <a:endParaRPr lang="tr-TR" sz="2400" b="1">
              <a:solidFill>
                <a:schemeClr val="tx1"/>
              </a:solidFill>
              <a:latin typeface="Verdana" pitchFamily="34" charset="0"/>
            </a:endParaRPr>
          </a:p>
          <a:p>
            <a:pPr marL="457200" indent="-457200" algn="l" eaLnBrk="0" hangingPunct="0">
              <a:buFont typeface="Wingdings" pitchFamily="2" charset="2"/>
              <a:buChar char="q"/>
            </a:pPr>
            <a:r>
              <a:rPr lang="tr-TR" sz="2400" b="1">
                <a:solidFill>
                  <a:schemeClr val="tx1"/>
                </a:solidFill>
                <a:latin typeface="Verdana" pitchFamily="34" charset="0"/>
              </a:rPr>
              <a:t>Bu esnada sadece beden duruşu veya jest ve mimikler değil, aynı zamanda kılık-kıyafet de beden dilinin bir parçası olarak yorumlanır.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4" descr="ALANLAR"/>
          <p:cNvPicPr>
            <a:picLocks noGrp="1" noChangeAspect="1" noChangeArrowheads="1"/>
          </p:cNvPicPr>
          <p:nvPr>
            <p:ph type="body" idx="4294967295"/>
          </p:nvPr>
        </p:nvPicPr>
        <p:blipFill>
          <a:blip r:embed="rId2" cstate="print"/>
          <a:srcRect/>
          <a:stretch>
            <a:fillRect/>
          </a:stretch>
        </p:blipFill>
        <p:spPr>
          <a:xfrm>
            <a:off x="1835150" y="620713"/>
            <a:ext cx="5834063" cy="54737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anim calcmode="lin" valueType="num">
                                      <p:cBhvr>
                                        <p:cTn id="8" dur="500" fill="hold"/>
                                        <p:tgtEl>
                                          <p:spTgt spid="16386"/>
                                        </p:tgtEl>
                                        <p:attrNameLst>
                                          <p:attrName>ppt_x</p:attrName>
                                        </p:attrNameLst>
                                      </p:cBhvr>
                                      <p:tavLst>
                                        <p:tav tm="0">
                                          <p:val>
                                            <p:strVal val="#ppt_x"/>
                                          </p:val>
                                        </p:tav>
                                        <p:tav tm="100000">
                                          <p:val>
                                            <p:strVal val="#ppt_x"/>
                                          </p:val>
                                        </p:tav>
                                      </p:tavLst>
                                    </p:anim>
                                    <p:anim calcmode="lin" valueType="num">
                                      <p:cBhvr>
                                        <p:cTn id="9" dur="500" fill="hold"/>
                                        <p:tgtEl>
                                          <p:spTgt spid="16386"/>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533400" y="228600"/>
            <a:ext cx="8610600" cy="1143000"/>
          </a:xfrm>
        </p:spPr>
        <p:txBody>
          <a:bodyPr anchor="ctr"/>
          <a:lstStyle/>
          <a:p>
            <a:pPr eaLnBrk="1" hangingPunct="1">
              <a:defRPr/>
            </a:pPr>
            <a:r>
              <a:rPr lang="tr-TR" b="1" u="sng" smtClean="0">
                <a:solidFill>
                  <a:schemeClr val="accent2"/>
                </a:solidFill>
                <a:effectLst>
                  <a:outerShdw blurRad="38100" dist="38100" dir="2700000" algn="tl">
                    <a:srgbClr val="C0C0C0"/>
                  </a:outerShdw>
                </a:effectLst>
              </a:rPr>
              <a:t>Bedenimizi Nasıl Kullanırız ?</a:t>
            </a:r>
          </a:p>
        </p:txBody>
      </p:sp>
      <p:sp>
        <p:nvSpPr>
          <p:cNvPr id="119811" name="Rectangle 3"/>
          <p:cNvSpPr>
            <a:spLocks noGrp="1" noChangeArrowheads="1"/>
          </p:cNvSpPr>
          <p:nvPr>
            <p:ph type="body" idx="4294967295"/>
          </p:nvPr>
        </p:nvSpPr>
        <p:spPr>
          <a:xfrm>
            <a:off x="457200" y="1676400"/>
            <a:ext cx="8488363" cy="4419600"/>
          </a:xfrm>
        </p:spPr>
        <p:txBody>
          <a:bodyPr/>
          <a:lstStyle/>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Göğüs</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Baş</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Gövde</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Yüz ifadeleri</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Eller kollar ve parmaklar</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Kol kavuşturmak</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Bacak bacak üstüne atmak</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Oturma biçimleri</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Beden duruşu</a:t>
            </a:r>
          </a:p>
          <a:p>
            <a:pPr eaLnBrk="1" hangingPunct="1">
              <a:lnSpc>
                <a:spcPct val="90000"/>
              </a:lnSpc>
              <a:buClr>
                <a:schemeClr val="tx1"/>
              </a:buClr>
              <a:buFont typeface="Wingdings" pitchFamily="2" charset="2"/>
              <a:buChar char="§"/>
              <a:defRPr/>
            </a:pPr>
            <a:r>
              <a:rPr lang="tr-TR" sz="2600" smtClean="0">
                <a:effectLst>
                  <a:outerShdw blurRad="38100" dist="38100" dir="2700000" algn="tl">
                    <a:srgbClr val="C0C0C0"/>
                  </a:outerShdw>
                </a:effectLst>
              </a:rPr>
              <a:t>Oturma düzeni</a:t>
            </a:r>
          </a:p>
        </p:txBody>
      </p:sp>
      <p:pic>
        <p:nvPicPr>
          <p:cNvPr id="36868" name="Picture 4" descr="BD05584_"/>
          <p:cNvPicPr>
            <a:picLocks noChangeAspect="1" noChangeArrowheads="1"/>
          </p:cNvPicPr>
          <p:nvPr/>
        </p:nvPicPr>
        <p:blipFill>
          <a:blip r:embed="rId3" cstate="print"/>
          <a:srcRect/>
          <a:stretch>
            <a:fillRect/>
          </a:stretch>
        </p:blipFill>
        <p:spPr bwMode="auto">
          <a:xfrm>
            <a:off x="6248400" y="1066800"/>
            <a:ext cx="2895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838200"/>
            <a:ext cx="8534400" cy="4359275"/>
          </a:xfrm>
          <a:prstGeom prst="rect">
            <a:avLst/>
          </a:prstGeom>
          <a:noFill/>
          <a:ln w="9525">
            <a:noFill/>
            <a:miter lim="800000"/>
            <a:headEnd/>
            <a:tailEnd/>
          </a:ln>
        </p:spPr>
        <p:txBody>
          <a:bodyPr>
            <a:spAutoFit/>
          </a:bodyPr>
          <a:lstStyle/>
          <a:p>
            <a:pPr eaLnBrk="0" hangingPunct="0">
              <a:buFontTx/>
              <a:buChar char="•"/>
            </a:pPr>
            <a:r>
              <a:rPr lang="tr-TR" sz="4000">
                <a:solidFill>
                  <a:srgbClr val="000000"/>
                </a:solidFill>
                <a:latin typeface="Arial" charset="0"/>
              </a:rPr>
              <a:t> Boyumuzla</a:t>
            </a:r>
          </a:p>
          <a:p>
            <a:pPr eaLnBrk="0" hangingPunct="0">
              <a:buFontTx/>
              <a:buChar char="•"/>
            </a:pPr>
            <a:r>
              <a:rPr lang="tr-TR" sz="4000">
                <a:solidFill>
                  <a:srgbClr val="000000"/>
                </a:solidFill>
                <a:latin typeface="Arial" charset="0"/>
              </a:rPr>
              <a:t> Yüzümüzle</a:t>
            </a:r>
          </a:p>
          <a:p>
            <a:pPr eaLnBrk="0" hangingPunct="0">
              <a:buFontTx/>
              <a:buChar char="•"/>
            </a:pPr>
            <a:r>
              <a:rPr lang="tr-TR" sz="4000">
                <a:solidFill>
                  <a:srgbClr val="000000"/>
                </a:solidFill>
                <a:latin typeface="Arial" charset="0"/>
              </a:rPr>
              <a:t>  Sesimizle </a:t>
            </a:r>
          </a:p>
          <a:p>
            <a:pPr eaLnBrk="0" hangingPunct="0">
              <a:buFontTx/>
              <a:buChar char="•"/>
            </a:pPr>
            <a:r>
              <a:rPr lang="tr-TR" sz="4000">
                <a:solidFill>
                  <a:srgbClr val="000000"/>
                </a:solidFill>
                <a:latin typeface="Arial" charset="0"/>
              </a:rPr>
              <a:t>  Bedenimizle </a:t>
            </a:r>
          </a:p>
          <a:p>
            <a:pPr eaLnBrk="0" hangingPunct="0">
              <a:buFontTx/>
              <a:buChar char="•"/>
            </a:pPr>
            <a:r>
              <a:rPr lang="tr-TR" sz="4000">
                <a:solidFill>
                  <a:srgbClr val="000000"/>
                </a:solidFill>
                <a:latin typeface="Arial" charset="0"/>
              </a:rPr>
              <a:t>  Oluşturduğumuz ortamlarla</a:t>
            </a:r>
          </a:p>
          <a:p>
            <a:pPr eaLnBrk="0" hangingPunct="0"/>
            <a:r>
              <a:rPr lang="tr-TR" sz="4000" b="1">
                <a:solidFill>
                  <a:srgbClr val="000000"/>
                </a:solidFill>
                <a:latin typeface="Arial" charset="0"/>
              </a:rPr>
              <a:t>                            </a:t>
            </a:r>
          </a:p>
          <a:p>
            <a:pPr eaLnBrk="0" hangingPunct="0"/>
            <a:r>
              <a:rPr lang="tr-TR" sz="4000" b="1">
                <a:solidFill>
                  <a:srgbClr val="000000"/>
                </a:solidFill>
                <a:latin typeface="Arial" charset="0"/>
              </a:rPr>
              <a:t>                  Sürekli mesaj veriyoruz</a:t>
            </a:r>
            <a:endParaRPr lang="en-US" sz="4000" b="1">
              <a:solidFill>
                <a:srgbClr val="000000"/>
              </a:solidFill>
              <a:latin typeface="Arial"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sz="half" idx="4294967295"/>
          </p:nvPr>
        </p:nvSpPr>
        <p:spPr>
          <a:xfrm>
            <a:off x="381000" y="1371600"/>
            <a:ext cx="4114800" cy="5029200"/>
          </a:xfrm>
          <a:ln>
            <a:solidFill>
              <a:srgbClr val="FF3300"/>
            </a:solidFill>
          </a:ln>
        </p:spPr>
        <p:txBody>
          <a:bodyPr/>
          <a:lstStyle/>
          <a:p>
            <a:pPr eaLnBrk="1" hangingPunct="1">
              <a:defRPr/>
            </a:pPr>
            <a:r>
              <a:rPr lang="tr-TR" sz="3500" smtClean="0">
                <a:solidFill>
                  <a:srgbClr val="000000"/>
                </a:solidFill>
                <a:effectLst>
                  <a:outerShdw blurRad="38100" dist="38100" dir="2700000" algn="tl">
                    <a:srgbClr val="C0C0C0"/>
                  </a:outerShdw>
                </a:effectLst>
              </a:rPr>
              <a:t>Beden duruşu</a:t>
            </a:r>
          </a:p>
          <a:p>
            <a:pPr eaLnBrk="1" hangingPunct="1">
              <a:defRPr/>
            </a:pPr>
            <a:r>
              <a:rPr lang="tr-TR" sz="3500" smtClean="0">
                <a:solidFill>
                  <a:srgbClr val="000000"/>
                </a:solidFill>
                <a:effectLst>
                  <a:outerShdw blurRad="38100" dist="38100" dir="2700000" algn="tl">
                    <a:srgbClr val="C0C0C0"/>
                  </a:outerShdw>
                </a:effectLst>
              </a:rPr>
              <a:t>Mimikler</a:t>
            </a:r>
          </a:p>
          <a:p>
            <a:pPr eaLnBrk="1" hangingPunct="1">
              <a:defRPr/>
            </a:pPr>
            <a:r>
              <a:rPr lang="tr-TR" sz="3500" smtClean="0">
                <a:solidFill>
                  <a:srgbClr val="000000"/>
                </a:solidFill>
                <a:effectLst>
                  <a:outerShdw blurRad="38100" dist="38100" dir="2700000" algn="tl">
                    <a:srgbClr val="C0C0C0"/>
                  </a:outerShdw>
                </a:effectLst>
              </a:rPr>
              <a:t>Başın kullanımı </a:t>
            </a:r>
          </a:p>
          <a:p>
            <a:pPr eaLnBrk="1" hangingPunct="1">
              <a:defRPr/>
            </a:pPr>
            <a:r>
              <a:rPr lang="tr-TR" sz="3500" smtClean="0">
                <a:solidFill>
                  <a:srgbClr val="000000"/>
                </a:solidFill>
                <a:effectLst>
                  <a:outerShdw blurRad="38100" dist="38100" dir="2700000" algn="tl">
                    <a:srgbClr val="C0C0C0"/>
                  </a:outerShdw>
                </a:effectLst>
              </a:rPr>
              <a:t>Oturmak için seçilen yer</a:t>
            </a:r>
          </a:p>
          <a:p>
            <a:pPr eaLnBrk="1" hangingPunct="1">
              <a:defRPr/>
            </a:pPr>
            <a:r>
              <a:rPr lang="tr-TR" sz="3500" smtClean="0">
                <a:solidFill>
                  <a:srgbClr val="000000"/>
                </a:solidFill>
                <a:effectLst>
                  <a:outerShdw blurRad="38100" dist="38100" dir="2700000" algn="tl">
                    <a:srgbClr val="C0C0C0"/>
                  </a:outerShdw>
                </a:effectLst>
              </a:rPr>
              <a:t>Giyim</a:t>
            </a:r>
          </a:p>
          <a:p>
            <a:pPr eaLnBrk="1" hangingPunct="1">
              <a:defRPr/>
            </a:pPr>
            <a:r>
              <a:rPr lang="tr-TR" sz="3500" smtClean="0">
                <a:solidFill>
                  <a:srgbClr val="000000"/>
                </a:solidFill>
                <a:effectLst>
                  <a:outerShdw blurRad="38100" dist="38100" dir="2700000" algn="tl">
                    <a:srgbClr val="C0C0C0"/>
                  </a:outerShdw>
                </a:effectLst>
              </a:rPr>
              <a:t>Bakım ve makyaj</a:t>
            </a:r>
          </a:p>
        </p:txBody>
      </p:sp>
      <p:sp>
        <p:nvSpPr>
          <p:cNvPr id="122883" name="Rectangle 3"/>
          <p:cNvSpPr>
            <a:spLocks noGrp="1" noChangeArrowheads="1"/>
          </p:cNvSpPr>
          <p:nvPr>
            <p:ph type="body" sz="half" idx="4294967295"/>
          </p:nvPr>
        </p:nvSpPr>
        <p:spPr>
          <a:xfrm>
            <a:off x="4495800" y="1371600"/>
            <a:ext cx="4267200" cy="5029200"/>
          </a:xfrm>
          <a:ln>
            <a:solidFill>
              <a:srgbClr val="FF3300"/>
            </a:solidFill>
          </a:ln>
        </p:spPr>
        <p:txBody>
          <a:bodyPr/>
          <a:lstStyle/>
          <a:p>
            <a:pPr eaLnBrk="1" hangingPunct="1">
              <a:defRPr/>
            </a:pPr>
            <a:r>
              <a:rPr lang="tr-TR" sz="3500" smtClean="0">
                <a:solidFill>
                  <a:srgbClr val="000000"/>
                </a:solidFill>
                <a:effectLst>
                  <a:outerShdw blurRad="38100" dist="38100" dir="2700000" algn="tl">
                    <a:srgbClr val="C0C0C0"/>
                  </a:outerShdw>
                </a:effectLst>
              </a:rPr>
              <a:t>Jestler</a:t>
            </a:r>
          </a:p>
          <a:p>
            <a:pPr eaLnBrk="1" hangingPunct="1">
              <a:defRPr/>
            </a:pPr>
            <a:r>
              <a:rPr lang="tr-TR" sz="3500" smtClean="0">
                <a:solidFill>
                  <a:srgbClr val="000000"/>
                </a:solidFill>
                <a:effectLst>
                  <a:outerShdw blurRad="38100" dist="38100" dir="2700000" algn="tl">
                    <a:srgbClr val="C0C0C0"/>
                  </a:outerShdw>
                </a:effectLst>
              </a:rPr>
              <a:t>Göz teması</a:t>
            </a:r>
          </a:p>
          <a:p>
            <a:pPr eaLnBrk="1" hangingPunct="1">
              <a:defRPr/>
            </a:pPr>
            <a:r>
              <a:rPr lang="tr-TR" sz="3500" smtClean="0">
                <a:solidFill>
                  <a:srgbClr val="000000"/>
                </a:solidFill>
                <a:effectLst>
                  <a:outerShdw blurRad="38100" dist="38100" dir="2700000" algn="tl">
                    <a:srgbClr val="C0C0C0"/>
                  </a:outerShdw>
                </a:effectLst>
              </a:rPr>
              <a:t>Ayakların kullanımı</a:t>
            </a:r>
          </a:p>
          <a:p>
            <a:pPr eaLnBrk="1" hangingPunct="1">
              <a:defRPr/>
            </a:pPr>
            <a:r>
              <a:rPr lang="tr-TR" sz="3500" smtClean="0">
                <a:solidFill>
                  <a:srgbClr val="000000"/>
                </a:solidFill>
                <a:effectLst>
                  <a:outerShdw blurRad="38100" dist="38100" dir="2700000" algn="tl">
                    <a:srgbClr val="C0C0C0"/>
                  </a:outerShdw>
                </a:effectLst>
              </a:rPr>
              <a:t>Oturma biçimi</a:t>
            </a:r>
          </a:p>
          <a:p>
            <a:pPr eaLnBrk="1" hangingPunct="1">
              <a:defRPr/>
            </a:pPr>
            <a:r>
              <a:rPr lang="tr-TR" sz="3500" smtClean="0">
                <a:solidFill>
                  <a:srgbClr val="000000"/>
                </a:solidFill>
                <a:effectLst>
                  <a:outerShdw blurRad="38100" dist="38100" dir="2700000" algn="tl">
                    <a:srgbClr val="C0C0C0"/>
                  </a:outerShdw>
                </a:effectLst>
              </a:rPr>
              <a:t>Mesafe</a:t>
            </a:r>
          </a:p>
          <a:p>
            <a:pPr eaLnBrk="1" hangingPunct="1">
              <a:defRPr/>
            </a:pPr>
            <a:r>
              <a:rPr lang="tr-TR" sz="3500" smtClean="0">
                <a:solidFill>
                  <a:srgbClr val="000000"/>
                </a:solidFill>
                <a:effectLst>
                  <a:outerShdw blurRad="38100" dist="38100" dir="2700000" algn="tl">
                    <a:srgbClr val="C0C0C0"/>
                  </a:outerShdw>
                </a:effectLst>
              </a:rPr>
              <a:t>Kullanılan aksesuarlar</a:t>
            </a:r>
          </a:p>
        </p:txBody>
      </p:sp>
      <p:sp>
        <p:nvSpPr>
          <p:cNvPr id="122884" name="Line 4"/>
          <p:cNvSpPr>
            <a:spLocks noChangeShapeType="1"/>
          </p:cNvSpPr>
          <p:nvPr/>
        </p:nvSpPr>
        <p:spPr bwMode="auto">
          <a:xfrm flipV="1">
            <a:off x="304800" y="914400"/>
            <a:ext cx="4038600" cy="0"/>
          </a:xfrm>
          <a:prstGeom prst="line">
            <a:avLst/>
          </a:prstGeom>
          <a:noFill/>
          <a:ln w="57150">
            <a:solidFill>
              <a:srgbClr val="FF0066"/>
            </a:solidFill>
            <a:round/>
            <a:headEnd/>
            <a:tailEnd type="triangle" w="med" len="med"/>
          </a:ln>
          <a:effectLst>
            <a:prstShdw prst="shdw17" dist="17961" dir="2700000">
              <a:srgbClr val="99003D"/>
            </a:prstShdw>
          </a:effectLst>
        </p:spPr>
        <p:txBody>
          <a:bodyPr wrap="none" anchor="ctr"/>
          <a:lstStyle/>
          <a:p>
            <a:endParaRPr lang="tr-TR"/>
          </a:p>
        </p:txBody>
      </p:sp>
      <p:sp>
        <p:nvSpPr>
          <p:cNvPr id="122885" name="AutoShape 5">
            <a:hlinkClick r:id="" action="ppaction://hlinkshowjump?jump=nextslide" highlightClick="1"/>
          </p:cNvPr>
          <p:cNvSpPr>
            <a:spLocks noChangeArrowheads="1"/>
          </p:cNvSpPr>
          <p:nvPr/>
        </p:nvSpPr>
        <p:spPr bwMode="auto">
          <a:xfrm>
            <a:off x="8686800" y="6477000"/>
            <a:ext cx="457200" cy="381000"/>
          </a:xfrm>
          <a:prstGeom prst="actionButtonForwardNext">
            <a:avLst/>
          </a:prstGeom>
          <a:solidFill>
            <a:schemeClr val="accent1"/>
          </a:solidFill>
          <a:ln w="12700" cap="sq">
            <a:solidFill>
              <a:schemeClr val="tx1"/>
            </a:solidFill>
            <a:miter lim="800000"/>
            <a:headEnd type="none" w="sm" len="sm"/>
            <a:tailEnd type="none" w="sm" len="sm"/>
          </a:ln>
        </p:spPr>
        <p:txBody>
          <a:bodyPr wrap="none" anchor="ctr"/>
          <a:lstStyle/>
          <a:p>
            <a:endParaRPr lang="tr-TR">
              <a:latin typeface="Tahoma" pitchFamily="34" charset="0"/>
            </a:endParaRPr>
          </a:p>
        </p:txBody>
      </p:sp>
      <p:sp>
        <p:nvSpPr>
          <p:cNvPr id="38918" name="Text Box 6"/>
          <p:cNvSpPr txBox="1">
            <a:spLocks noChangeArrowheads="1"/>
          </p:cNvSpPr>
          <p:nvPr/>
        </p:nvSpPr>
        <p:spPr bwMode="auto">
          <a:xfrm>
            <a:off x="611188" y="333375"/>
            <a:ext cx="4105275" cy="457200"/>
          </a:xfrm>
          <a:prstGeom prst="rect">
            <a:avLst/>
          </a:prstGeom>
          <a:noFill/>
          <a:ln w="9525">
            <a:noFill/>
            <a:miter lim="800000"/>
            <a:headEnd/>
            <a:tailEnd/>
          </a:ln>
        </p:spPr>
        <p:txBody>
          <a:bodyPr>
            <a:spAutoFit/>
          </a:bodyPr>
          <a:lstStyle/>
          <a:p>
            <a:pPr eaLnBrk="0" hangingPunct="0">
              <a:spcBef>
                <a:spcPct val="50000"/>
              </a:spcBef>
            </a:pPr>
            <a:r>
              <a:rPr lang="tr-TR" sz="2400" b="1">
                <a:solidFill>
                  <a:schemeClr val="accent2"/>
                </a:solidFill>
                <a:latin typeface="Arial" charset="0"/>
              </a:rPr>
              <a:t>Beden Dilinin Öğeleri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884"/>
                                        </p:tgtEl>
                                        <p:attrNameLst>
                                          <p:attrName>style.visibility</p:attrName>
                                        </p:attrNameLst>
                                      </p:cBhvr>
                                      <p:to>
                                        <p:strVal val="visible"/>
                                      </p:to>
                                    </p:set>
                                    <p:anim calcmode="lin" valueType="num">
                                      <p:cBhvr additive="base">
                                        <p:cTn id="7" dur="500" fill="hold"/>
                                        <p:tgtEl>
                                          <p:spTgt spid="122884"/>
                                        </p:tgtEl>
                                        <p:attrNameLst>
                                          <p:attrName>ppt_x</p:attrName>
                                        </p:attrNameLst>
                                      </p:cBhvr>
                                      <p:tavLst>
                                        <p:tav tm="0">
                                          <p:val>
                                            <p:strVal val="0-#ppt_w/2"/>
                                          </p:val>
                                        </p:tav>
                                        <p:tav tm="100000">
                                          <p:val>
                                            <p:strVal val="#ppt_x"/>
                                          </p:val>
                                        </p:tav>
                                      </p:tavLst>
                                    </p:anim>
                                    <p:anim calcmode="lin" valueType="num">
                                      <p:cBhvr additive="base">
                                        <p:cTn id="8" dur="500" fill="hold"/>
                                        <p:tgtEl>
                                          <p:spTgt spid="12288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22885"/>
                                        </p:tgtEl>
                                        <p:attrNameLst>
                                          <p:attrName>style.visibility</p:attrName>
                                        </p:attrNameLst>
                                      </p:cBhvr>
                                      <p:to>
                                        <p:strVal val="visible"/>
                                      </p:to>
                                    </p:set>
                                    <p:anim calcmode="lin" valueType="num">
                                      <p:cBhvr additive="base">
                                        <p:cTn id="12" dur="500" fill="hold"/>
                                        <p:tgtEl>
                                          <p:spTgt spid="122885"/>
                                        </p:tgtEl>
                                        <p:attrNameLst>
                                          <p:attrName>ppt_x</p:attrName>
                                        </p:attrNameLst>
                                      </p:cBhvr>
                                      <p:tavLst>
                                        <p:tav tm="0">
                                          <p:val>
                                            <p:strVal val="1+#ppt_w/2"/>
                                          </p:val>
                                        </p:tav>
                                        <p:tav tm="100000">
                                          <p:val>
                                            <p:strVal val="#ppt_x"/>
                                          </p:val>
                                        </p:tav>
                                      </p:tavLst>
                                    </p:anim>
                                    <p:anim calcmode="lin" valueType="num">
                                      <p:cBhvr additive="base">
                                        <p:cTn id="13" dur="500" fill="hold"/>
                                        <p:tgtEl>
                                          <p:spTgt spid="1228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5"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defRPr/>
            </a:pPr>
            <a:r>
              <a:rPr lang="tr-TR" sz="3600" b="1">
                <a:effectLst>
                  <a:outerShdw blurRad="38100" dist="38100" dir="2700000" algn="tl">
                    <a:srgbClr val="C0C0C0"/>
                  </a:outerShdw>
                </a:effectLst>
                <a:latin typeface="Tahoma" pitchFamily="34" charset="0"/>
              </a:rPr>
              <a:t>Olumlu Beden Dili Kullanımı</a:t>
            </a:r>
          </a:p>
        </p:txBody>
      </p:sp>
      <p:sp>
        <p:nvSpPr>
          <p:cNvPr id="476163" name="Rectangle 3"/>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nSpc>
                <a:spcPct val="70000"/>
              </a:lnSpc>
              <a:spcBef>
                <a:spcPct val="20000"/>
              </a:spcBef>
              <a:buClr>
                <a:schemeClr val="folHlink"/>
              </a:buClr>
              <a:buSzPct val="120000"/>
              <a:buFontTx/>
              <a:buChar char="•"/>
              <a:defRPr/>
            </a:pPr>
            <a:endParaRPr lang="tr-TR" sz="2400" b="1" dirty="0" smtClean="0">
              <a:effectLst>
                <a:outerShdw blurRad="38100" dist="38100" dir="2700000" algn="tl">
                  <a:srgbClr val="C0C0C0"/>
                </a:outerShdw>
              </a:effectLst>
            </a:endParaRPr>
          </a:p>
          <a:p>
            <a:pPr marL="342900" indent="-342900">
              <a:lnSpc>
                <a:spcPct val="70000"/>
              </a:lnSpc>
              <a:spcBef>
                <a:spcPct val="20000"/>
              </a:spcBef>
              <a:buClr>
                <a:schemeClr val="folHlink"/>
              </a:buClr>
              <a:buSzPct val="120000"/>
              <a:buFontTx/>
              <a:buChar char="•"/>
              <a:defRPr/>
            </a:pPr>
            <a:r>
              <a:rPr lang="tr-TR" sz="2400" b="1" dirty="0" smtClean="0">
                <a:effectLst>
                  <a:outerShdw blurRad="38100" dist="38100" dir="2700000" algn="tl">
                    <a:srgbClr val="C0C0C0"/>
                  </a:outerShdw>
                </a:effectLst>
              </a:rPr>
              <a:t>Göz Teması</a:t>
            </a:r>
          </a:p>
          <a:p>
            <a:pPr marL="1143000" lvl="2" indent="-228600">
              <a:lnSpc>
                <a:spcPct val="70000"/>
              </a:lnSpc>
              <a:spcBef>
                <a:spcPct val="20000"/>
              </a:spcBef>
              <a:buClr>
                <a:schemeClr val="folHlink"/>
              </a:buClr>
              <a:buSzPct val="120000"/>
              <a:buFontTx/>
              <a:buChar char="•"/>
              <a:defRPr/>
            </a:pPr>
            <a:r>
              <a:rPr lang="tr-TR" sz="2400" dirty="0" smtClean="0">
                <a:effectLst>
                  <a:outerShdw blurRad="38100" dist="38100" dir="2700000" algn="tl">
                    <a:srgbClr val="C0C0C0"/>
                  </a:outerShdw>
                </a:effectLst>
              </a:rPr>
              <a:t>Rahatsız etmeyecek ölçüde kısa süreli, uygun göz teması</a:t>
            </a:r>
          </a:p>
          <a:p>
            <a:pPr marL="342900" indent="-342900">
              <a:lnSpc>
                <a:spcPct val="70000"/>
              </a:lnSpc>
              <a:spcBef>
                <a:spcPct val="20000"/>
              </a:spcBef>
              <a:buClr>
                <a:schemeClr val="folHlink"/>
              </a:buClr>
              <a:buSzPct val="120000"/>
              <a:buFontTx/>
              <a:buChar char="•"/>
              <a:defRPr/>
            </a:pPr>
            <a:r>
              <a:rPr lang="tr-TR" sz="2400" b="1" dirty="0" smtClean="0">
                <a:effectLst>
                  <a:outerShdw blurRad="38100" dist="38100" dir="2700000" algn="tl">
                    <a:srgbClr val="C0C0C0"/>
                  </a:outerShdw>
                </a:effectLst>
              </a:rPr>
              <a:t>Yüz İfadesi</a:t>
            </a:r>
          </a:p>
          <a:p>
            <a:pPr marL="1143000" lvl="2" indent="-228600">
              <a:lnSpc>
                <a:spcPct val="70000"/>
              </a:lnSpc>
              <a:spcBef>
                <a:spcPct val="20000"/>
              </a:spcBef>
              <a:buClr>
                <a:schemeClr val="folHlink"/>
              </a:buClr>
              <a:buSzPct val="120000"/>
              <a:buFontTx/>
              <a:buChar char="•"/>
              <a:defRPr/>
            </a:pPr>
            <a:r>
              <a:rPr lang="tr-TR" sz="2400" dirty="0" smtClean="0">
                <a:effectLst>
                  <a:outerShdw blurRad="38100" dist="38100" dir="2700000" algn="tl">
                    <a:srgbClr val="C0C0C0"/>
                  </a:outerShdw>
                </a:effectLst>
              </a:rPr>
              <a:t>Canlı</a:t>
            </a:r>
            <a:r>
              <a:rPr lang="tr-TR" sz="2400" dirty="0">
                <a:effectLst>
                  <a:outerShdw blurRad="38100" dist="38100" dir="2700000" algn="tl">
                    <a:srgbClr val="C0C0C0"/>
                  </a:outerShdw>
                </a:effectLst>
              </a:rPr>
              <a:t>, dinamik</a:t>
            </a:r>
          </a:p>
          <a:p>
            <a:pPr marL="1143000" lvl="2" indent="-228600">
              <a:lnSpc>
                <a:spcPct val="70000"/>
              </a:lnSpc>
              <a:spcBef>
                <a:spcPct val="20000"/>
              </a:spcBef>
              <a:buClr>
                <a:schemeClr val="folHlink"/>
              </a:buClr>
              <a:buSzPct val="120000"/>
              <a:buFontTx/>
              <a:buChar char="•"/>
              <a:defRPr/>
            </a:pPr>
            <a:r>
              <a:rPr lang="tr-TR" sz="2400" dirty="0">
                <a:effectLst>
                  <a:outerShdw blurRad="38100" dist="38100" dir="2700000" algn="tl">
                    <a:srgbClr val="C0C0C0"/>
                  </a:outerShdw>
                </a:effectLst>
              </a:rPr>
              <a:t>Sıcak tebessüm</a:t>
            </a:r>
          </a:p>
          <a:p>
            <a:pPr marL="1143000" lvl="2" indent="-228600">
              <a:lnSpc>
                <a:spcPct val="70000"/>
              </a:lnSpc>
              <a:spcBef>
                <a:spcPct val="20000"/>
              </a:spcBef>
              <a:buClr>
                <a:schemeClr val="folHlink"/>
              </a:buClr>
              <a:buSzPct val="120000"/>
              <a:buFontTx/>
              <a:buChar char="•"/>
              <a:defRPr/>
            </a:pPr>
            <a:r>
              <a:rPr lang="tr-TR" sz="2400" dirty="0">
                <a:effectLst>
                  <a:outerShdw blurRad="38100" dist="38100" dir="2700000" algn="tl">
                    <a:srgbClr val="C0C0C0"/>
                  </a:outerShdw>
                </a:effectLst>
              </a:rPr>
              <a:t>İlgili bir ifade</a:t>
            </a:r>
          </a:p>
          <a:p>
            <a:pPr marL="342900" indent="-342900">
              <a:lnSpc>
                <a:spcPct val="70000"/>
              </a:lnSpc>
              <a:spcBef>
                <a:spcPct val="20000"/>
              </a:spcBef>
              <a:buClr>
                <a:schemeClr val="folHlink"/>
              </a:buClr>
              <a:buSzPct val="120000"/>
              <a:buFontTx/>
              <a:buChar char="•"/>
              <a:defRPr/>
            </a:pPr>
            <a:r>
              <a:rPr lang="tr-TR" sz="2400" b="1" dirty="0">
                <a:effectLst>
                  <a:outerShdw blurRad="38100" dist="38100" dir="2700000" algn="tl">
                    <a:srgbClr val="C0C0C0"/>
                  </a:outerShdw>
                </a:effectLst>
              </a:rPr>
              <a:t>Baş Hareketi</a:t>
            </a:r>
          </a:p>
          <a:p>
            <a:pPr marL="1143000" lvl="2" indent="-228600">
              <a:lnSpc>
                <a:spcPct val="70000"/>
              </a:lnSpc>
              <a:spcBef>
                <a:spcPct val="20000"/>
              </a:spcBef>
              <a:buClr>
                <a:schemeClr val="folHlink"/>
              </a:buClr>
              <a:buSzPct val="120000"/>
              <a:buFontTx/>
              <a:buChar char="•"/>
              <a:defRPr/>
            </a:pPr>
            <a:r>
              <a:rPr lang="tr-TR" sz="2400" dirty="0">
                <a:effectLst>
                  <a:outerShdw blurRad="38100" dist="38100" dir="2700000" algn="tl">
                    <a:srgbClr val="C0C0C0"/>
                  </a:outerShdw>
                </a:effectLst>
              </a:rPr>
              <a:t>Dinlerken başı sallayarak onaylama</a:t>
            </a:r>
          </a:p>
          <a:p>
            <a:pPr marL="1143000" lvl="2" indent="-228600">
              <a:lnSpc>
                <a:spcPct val="70000"/>
              </a:lnSpc>
              <a:spcBef>
                <a:spcPct val="20000"/>
              </a:spcBef>
              <a:buClr>
                <a:schemeClr val="folHlink"/>
              </a:buClr>
              <a:buSzPct val="120000"/>
              <a:buFontTx/>
              <a:buChar char="•"/>
              <a:defRPr/>
            </a:pPr>
            <a:r>
              <a:rPr lang="tr-TR" sz="2400" dirty="0">
                <a:effectLst>
                  <a:outerShdw blurRad="38100" dist="38100" dir="2700000" algn="tl">
                    <a:srgbClr val="C0C0C0"/>
                  </a:outerShdw>
                </a:effectLst>
              </a:rPr>
              <a:t>Anlaşıldım duygusu yaratma</a:t>
            </a:r>
          </a:p>
          <a:p>
            <a:pPr marL="1143000" lvl="2" indent="-228600">
              <a:lnSpc>
                <a:spcPct val="70000"/>
              </a:lnSpc>
              <a:spcBef>
                <a:spcPct val="20000"/>
              </a:spcBef>
              <a:buClr>
                <a:schemeClr val="folHlink"/>
              </a:buClr>
              <a:buSzPct val="120000"/>
              <a:buFontTx/>
              <a:buChar char="•"/>
              <a:defRPr/>
            </a:pPr>
            <a:r>
              <a:rPr lang="tr-TR" sz="2400" dirty="0">
                <a:effectLst>
                  <a:outerShdw blurRad="38100" dist="38100" dir="2700000" algn="tl">
                    <a:srgbClr val="C0C0C0"/>
                  </a:outerShdw>
                </a:effectLst>
              </a:rPr>
              <a:t>Hafif dik tutun</a:t>
            </a:r>
          </a:p>
          <a:p>
            <a:pPr marL="342900" indent="-342900">
              <a:lnSpc>
                <a:spcPct val="90000"/>
              </a:lnSpc>
              <a:spcBef>
                <a:spcPct val="20000"/>
              </a:spcBef>
              <a:buClr>
                <a:schemeClr val="hlink"/>
              </a:buClr>
              <a:buSzPct val="120000"/>
              <a:buFontTx/>
              <a:buChar char="•"/>
              <a:defRPr/>
            </a:pPr>
            <a:endParaRPr lang="tr-TR" sz="24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idx="4294967295"/>
          </p:nvPr>
        </p:nvSpPr>
        <p:spPr/>
        <p:txBody>
          <a:bodyPr anchor="ctr"/>
          <a:lstStyle/>
          <a:p>
            <a:pPr eaLnBrk="1" hangingPunct="1">
              <a:defRPr/>
            </a:pPr>
            <a:r>
              <a:rPr lang="tr-TR" sz="3000" b="1" smtClean="0">
                <a:solidFill>
                  <a:schemeClr val="tx1"/>
                </a:solidFill>
                <a:effectLst>
                  <a:outerShdw blurRad="38100" dist="38100" dir="2700000" algn="tl">
                    <a:srgbClr val="C0C0C0"/>
                  </a:outerShdw>
                </a:effectLst>
              </a:rPr>
              <a:t>Olumlu Beden Dili Kullanımı</a:t>
            </a:r>
          </a:p>
        </p:txBody>
      </p:sp>
      <p:sp>
        <p:nvSpPr>
          <p:cNvPr id="478211" name="Rectangle 3"/>
          <p:cNvSpPr>
            <a:spLocks noGrp="1" noChangeArrowheads="1"/>
          </p:cNvSpPr>
          <p:nvPr>
            <p:ph type="body" idx="4294967295"/>
          </p:nvPr>
        </p:nvSpPr>
        <p:spPr/>
        <p:txBody>
          <a:bodyPr>
            <a:normAutofit/>
          </a:bodyPr>
          <a:lstStyle/>
          <a:p>
            <a:pPr eaLnBrk="1" hangingPunct="1">
              <a:lnSpc>
                <a:spcPct val="80000"/>
              </a:lnSpc>
              <a:buClr>
                <a:schemeClr val="folHlink"/>
              </a:buClr>
              <a:defRPr/>
            </a:pPr>
            <a:r>
              <a:rPr lang="tr-TR" sz="2400" b="1" dirty="0" smtClean="0">
                <a:effectLst>
                  <a:outerShdw blurRad="38100" dist="38100" dir="2700000" algn="tl">
                    <a:srgbClr val="C0C0C0"/>
                  </a:outerShdw>
                </a:effectLst>
              </a:rPr>
              <a:t>Beden Duruşu</a:t>
            </a:r>
          </a:p>
          <a:p>
            <a:pPr lvl="2" eaLnBrk="1" hangingPunct="1">
              <a:lnSpc>
                <a:spcPct val="80000"/>
              </a:lnSpc>
              <a:buClr>
                <a:schemeClr val="folHlink"/>
              </a:buClr>
              <a:defRPr/>
            </a:pPr>
            <a:r>
              <a:rPr lang="tr-TR" dirty="0" smtClean="0">
                <a:effectLst>
                  <a:outerShdw blurRad="38100" dist="38100" dir="2700000" algn="tl">
                    <a:srgbClr val="C0C0C0"/>
                  </a:outerShdw>
                </a:effectLst>
              </a:rPr>
              <a:t>Ayaktaysanız dik durun</a:t>
            </a:r>
          </a:p>
          <a:p>
            <a:pPr lvl="2" eaLnBrk="1" hangingPunct="1">
              <a:lnSpc>
                <a:spcPct val="80000"/>
              </a:lnSpc>
              <a:buClr>
                <a:schemeClr val="folHlink"/>
              </a:buClr>
              <a:defRPr/>
            </a:pPr>
            <a:r>
              <a:rPr lang="tr-TR" dirty="0" smtClean="0">
                <a:effectLst>
                  <a:outerShdw blurRad="38100" dist="38100" dir="2700000" algn="tl">
                    <a:srgbClr val="C0C0C0"/>
                  </a:outerShdw>
                </a:effectLst>
              </a:rPr>
              <a:t>Oturuyorsanız ve konuşmuyorsanız arkanıza tam yaslanın</a:t>
            </a:r>
          </a:p>
          <a:p>
            <a:pPr lvl="2" eaLnBrk="1" hangingPunct="1">
              <a:lnSpc>
                <a:spcPct val="80000"/>
              </a:lnSpc>
              <a:buClr>
                <a:schemeClr val="folHlink"/>
              </a:buClr>
              <a:defRPr/>
            </a:pPr>
            <a:r>
              <a:rPr lang="tr-TR" dirty="0" smtClean="0">
                <a:effectLst>
                  <a:outerShdw blurRad="38100" dist="38100" dir="2700000" algn="tl">
                    <a:srgbClr val="C0C0C0"/>
                  </a:outerShdw>
                </a:effectLst>
              </a:rPr>
              <a:t>Dinlerken veya konuşurken oturur pozisyonda öne eğik şekilde ilgili durun</a:t>
            </a:r>
          </a:p>
          <a:p>
            <a:pPr eaLnBrk="1" hangingPunct="1">
              <a:lnSpc>
                <a:spcPct val="80000"/>
              </a:lnSpc>
              <a:buClr>
                <a:schemeClr val="folHlink"/>
              </a:buClr>
              <a:defRPr/>
            </a:pPr>
            <a:r>
              <a:rPr lang="tr-TR" sz="2400" b="1" dirty="0" smtClean="0">
                <a:effectLst>
                  <a:outerShdw blurRad="38100" dist="38100" dir="2700000" algn="tl">
                    <a:srgbClr val="C0C0C0"/>
                  </a:outerShdw>
                </a:effectLst>
              </a:rPr>
              <a:t>Yöneliş</a:t>
            </a:r>
          </a:p>
          <a:p>
            <a:pPr lvl="2" eaLnBrk="1" hangingPunct="1">
              <a:lnSpc>
                <a:spcPct val="80000"/>
              </a:lnSpc>
              <a:buClr>
                <a:schemeClr val="folHlink"/>
              </a:buClr>
              <a:defRPr/>
            </a:pPr>
            <a:r>
              <a:rPr lang="tr-TR" dirty="0" smtClean="0">
                <a:effectLst>
                  <a:outerShdw blurRad="38100" dist="38100" dir="2700000" algn="tl">
                    <a:srgbClr val="C0C0C0"/>
                  </a:outerShdw>
                </a:effectLst>
              </a:rPr>
              <a:t>Konuştuğunuz kişiye yönelik durun</a:t>
            </a:r>
          </a:p>
          <a:p>
            <a:pPr lvl="2" eaLnBrk="1" hangingPunct="1">
              <a:lnSpc>
                <a:spcPct val="80000"/>
              </a:lnSpc>
              <a:buClr>
                <a:schemeClr val="folHlink"/>
              </a:buClr>
              <a:defRPr/>
            </a:pPr>
            <a:r>
              <a:rPr lang="tr-TR" dirty="0" smtClean="0">
                <a:effectLst>
                  <a:outerShdw blurRad="38100" dist="38100" dir="2700000" algn="tl">
                    <a:srgbClr val="C0C0C0"/>
                  </a:outerShdw>
                </a:effectLst>
              </a:rPr>
              <a:t>Göğsünüzü grup konuşmalarında mümkün olan sayıda kişiye açık tutun</a:t>
            </a:r>
          </a:p>
          <a:p>
            <a:pPr eaLnBrk="1" hangingPunct="1">
              <a:lnSpc>
                <a:spcPct val="80000"/>
              </a:lnSpc>
              <a:buClr>
                <a:schemeClr val="folHlink"/>
              </a:buClr>
              <a:defRPr/>
            </a:pPr>
            <a:r>
              <a:rPr lang="tr-TR" sz="2400" b="1" dirty="0" smtClean="0">
                <a:effectLst>
                  <a:outerShdw blurRad="38100" dist="38100" dir="2700000" algn="tl">
                    <a:srgbClr val="C0C0C0"/>
                  </a:outerShdw>
                </a:effectLst>
              </a:rPr>
              <a:t>Beden Teması</a:t>
            </a:r>
          </a:p>
          <a:p>
            <a:pPr lvl="2" eaLnBrk="1" hangingPunct="1">
              <a:lnSpc>
                <a:spcPct val="80000"/>
              </a:lnSpc>
              <a:buClr>
                <a:schemeClr val="folHlink"/>
              </a:buClr>
              <a:defRPr/>
            </a:pPr>
            <a:r>
              <a:rPr lang="tr-TR" dirty="0" smtClean="0">
                <a:effectLst>
                  <a:outerShdw blurRad="38100" dist="38100" dir="2700000" algn="tl">
                    <a:srgbClr val="C0C0C0"/>
                  </a:outerShdw>
                </a:effectLst>
              </a:rPr>
              <a:t>Mümkün olduğunca dokunun</a:t>
            </a:r>
          </a:p>
          <a:p>
            <a:pPr eaLnBrk="1" hangingPunct="1">
              <a:lnSpc>
                <a:spcPct val="80000"/>
              </a:lnSpc>
              <a:buClr>
                <a:schemeClr val="folHlink"/>
              </a:buClr>
              <a:defRPr/>
            </a:pPr>
            <a:endParaRPr lang="tr-TR" sz="2400"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idx="4294967295"/>
          </p:nvPr>
        </p:nvSpPr>
        <p:spPr/>
        <p:txBody>
          <a:bodyPr anchor="ctr"/>
          <a:lstStyle/>
          <a:p>
            <a:pPr eaLnBrk="1" hangingPunct="1">
              <a:defRPr/>
            </a:pPr>
            <a:r>
              <a:rPr lang="tr-TR" sz="3000" b="1" smtClean="0">
                <a:solidFill>
                  <a:schemeClr val="tx1"/>
                </a:solidFill>
                <a:effectLst>
                  <a:outerShdw blurRad="38100" dist="38100" dir="2700000" algn="tl">
                    <a:srgbClr val="C0C0C0"/>
                  </a:outerShdw>
                </a:effectLst>
              </a:rPr>
              <a:t>Olumlu Beden Dili Kullanımı</a:t>
            </a:r>
          </a:p>
        </p:txBody>
      </p:sp>
      <p:sp>
        <p:nvSpPr>
          <p:cNvPr id="480259" name="Rectangle 3"/>
          <p:cNvSpPr>
            <a:spLocks noGrp="1" noChangeArrowheads="1"/>
          </p:cNvSpPr>
          <p:nvPr>
            <p:ph type="body" idx="4294967295"/>
          </p:nvPr>
        </p:nvSpPr>
        <p:spPr>
          <a:xfrm>
            <a:off x="457200" y="1268760"/>
            <a:ext cx="8229600" cy="4968552"/>
          </a:xfrm>
        </p:spPr>
        <p:txBody>
          <a:bodyPr>
            <a:normAutofit lnSpcReduction="10000"/>
          </a:bodyPr>
          <a:lstStyle/>
          <a:p>
            <a:pPr eaLnBrk="1" hangingPunct="1">
              <a:buClr>
                <a:schemeClr val="folHlink"/>
              </a:buClr>
              <a:defRPr/>
            </a:pPr>
            <a:r>
              <a:rPr lang="tr-TR" sz="2400" b="1" dirty="0" smtClean="0">
                <a:effectLst>
                  <a:outerShdw blurRad="38100" dist="38100" dir="2700000" algn="tl">
                    <a:srgbClr val="C0C0C0"/>
                  </a:outerShdw>
                </a:effectLst>
              </a:rPr>
              <a:t>Dış Görünüş</a:t>
            </a:r>
          </a:p>
          <a:p>
            <a:pPr lvl="2" eaLnBrk="1" hangingPunct="1">
              <a:buClr>
                <a:schemeClr val="folHlink"/>
              </a:buClr>
              <a:defRPr/>
            </a:pPr>
            <a:r>
              <a:rPr lang="tr-TR" dirty="0" smtClean="0">
                <a:effectLst>
                  <a:outerShdw blurRad="38100" dist="38100" dir="2700000" algn="tl">
                    <a:srgbClr val="C0C0C0"/>
                  </a:outerShdw>
                </a:effectLst>
              </a:rPr>
              <a:t>Giyiminiz renkli olsun</a:t>
            </a:r>
          </a:p>
          <a:p>
            <a:pPr lvl="2" eaLnBrk="1" hangingPunct="1">
              <a:buClr>
                <a:schemeClr val="folHlink"/>
              </a:buClr>
              <a:defRPr/>
            </a:pPr>
            <a:r>
              <a:rPr lang="tr-TR" dirty="0" smtClean="0">
                <a:effectLst>
                  <a:outerShdw blurRad="38100" dist="38100" dir="2700000" algn="tl">
                    <a:srgbClr val="C0C0C0"/>
                  </a:outerShdw>
                </a:effectLst>
              </a:rPr>
              <a:t>Ortama uygun giysiler seçin</a:t>
            </a:r>
          </a:p>
          <a:p>
            <a:pPr eaLnBrk="1" hangingPunct="1">
              <a:buClr>
                <a:schemeClr val="folHlink"/>
              </a:buClr>
              <a:defRPr/>
            </a:pPr>
            <a:r>
              <a:rPr lang="tr-TR" sz="2400" b="1" dirty="0" smtClean="0">
                <a:effectLst>
                  <a:outerShdw blurRad="38100" dist="38100" dir="2700000" algn="tl">
                    <a:srgbClr val="C0C0C0"/>
                  </a:outerShdw>
                </a:effectLst>
              </a:rPr>
              <a:t>Konuşma</a:t>
            </a:r>
          </a:p>
          <a:p>
            <a:pPr lvl="2" eaLnBrk="1" hangingPunct="1">
              <a:buClr>
                <a:schemeClr val="folHlink"/>
              </a:buClr>
              <a:defRPr/>
            </a:pPr>
            <a:r>
              <a:rPr lang="tr-TR" dirty="0" smtClean="0">
                <a:effectLst>
                  <a:outerShdw blurRad="38100" dist="38100" dir="2700000" algn="tl">
                    <a:srgbClr val="C0C0C0"/>
                  </a:outerShdw>
                </a:effectLst>
              </a:rPr>
              <a:t>Çok fazla ve hızlı konuşmayın</a:t>
            </a:r>
          </a:p>
          <a:p>
            <a:pPr lvl="2" eaLnBrk="1" hangingPunct="1">
              <a:buClr>
                <a:schemeClr val="folHlink"/>
              </a:buClr>
              <a:defRPr/>
            </a:pPr>
            <a:r>
              <a:rPr lang="tr-TR" dirty="0" smtClean="0">
                <a:effectLst>
                  <a:outerShdw blurRad="38100" dist="38100" dir="2700000" algn="tl">
                    <a:srgbClr val="C0C0C0"/>
                  </a:outerShdw>
                </a:effectLst>
              </a:rPr>
              <a:t>Yüksek sesle konuşmayın</a:t>
            </a:r>
          </a:p>
          <a:p>
            <a:pPr eaLnBrk="1" hangingPunct="1">
              <a:buClr>
                <a:schemeClr val="folHlink"/>
              </a:buClr>
              <a:defRPr/>
            </a:pPr>
            <a:r>
              <a:rPr lang="tr-TR" sz="2400" b="1" dirty="0" smtClean="0">
                <a:effectLst>
                  <a:outerShdw blurRad="38100" dist="38100" dir="2700000" algn="tl">
                    <a:srgbClr val="C0C0C0"/>
                  </a:outerShdw>
                </a:effectLst>
              </a:rPr>
              <a:t>Yakınlık</a:t>
            </a:r>
            <a:endParaRPr lang="tr-TR" sz="2400" dirty="0" smtClean="0">
              <a:effectLst>
                <a:outerShdw blurRad="38100" dist="38100" dir="2700000" algn="tl">
                  <a:srgbClr val="C0C0C0"/>
                </a:outerShdw>
              </a:effectLst>
            </a:endParaRPr>
          </a:p>
          <a:p>
            <a:pPr lvl="2" eaLnBrk="1" hangingPunct="1">
              <a:buClr>
                <a:schemeClr val="folHlink"/>
              </a:buClr>
              <a:defRPr/>
            </a:pPr>
            <a:r>
              <a:rPr lang="tr-TR" dirty="0" smtClean="0">
                <a:effectLst>
                  <a:outerShdw blurRad="38100" dist="38100" dir="2700000" algn="tl">
                    <a:srgbClr val="C0C0C0"/>
                  </a:outerShdw>
                </a:effectLst>
              </a:rPr>
              <a:t>Kişisel alanları ihlal etmeden yakın durun</a:t>
            </a:r>
          </a:p>
          <a:p>
            <a:pPr>
              <a:lnSpc>
                <a:spcPct val="70000"/>
              </a:lnSpc>
              <a:buClr>
                <a:schemeClr val="folHlink"/>
              </a:buClr>
              <a:buSzPct val="120000"/>
              <a:buFontTx/>
              <a:buChar char="•"/>
              <a:defRPr/>
            </a:pPr>
            <a:r>
              <a:rPr lang="tr-TR" sz="2400" b="1" dirty="0" smtClean="0">
                <a:effectLst>
                  <a:outerShdw blurRad="38100" dist="38100" dir="2700000" algn="tl">
                    <a:srgbClr val="C0C0C0"/>
                  </a:outerShdw>
                </a:effectLst>
              </a:rPr>
              <a:t>Jestler</a:t>
            </a:r>
          </a:p>
          <a:p>
            <a:pPr lvl="2">
              <a:lnSpc>
                <a:spcPct val="70000"/>
              </a:lnSpc>
              <a:buClr>
                <a:schemeClr val="folHlink"/>
              </a:buClr>
              <a:buSzPct val="120000"/>
              <a:buFontTx/>
              <a:buChar char="•"/>
              <a:defRPr/>
            </a:pPr>
            <a:r>
              <a:rPr lang="tr-TR" dirty="0" smtClean="0">
                <a:effectLst>
                  <a:outerShdw blurRad="38100" dist="38100" dir="2700000" algn="tl">
                    <a:srgbClr val="C0C0C0"/>
                  </a:outerShdw>
                </a:effectLst>
              </a:rPr>
              <a:t>Aşırıya kaçmadan kullanın</a:t>
            </a:r>
          </a:p>
          <a:p>
            <a:pPr lvl="2">
              <a:lnSpc>
                <a:spcPct val="70000"/>
              </a:lnSpc>
              <a:buClr>
                <a:schemeClr val="folHlink"/>
              </a:buClr>
              <a:buSzPct val="120000"/>
              <a:buFontTx/>
              <a:buChar char="•"/>
              <a:defRPr/>
            </a:pPr>
            <a:r>
              <a:rPr lang="tr-TR" dirty="0" smtClean="0">
                <a:effectLst>
                  <a:outerShdw blurRad="38100" dist="38100" dir="2700000" algn="tl">
                    <a:srgbClr val="C0C0C0"/>
                  </a:outerShdw>
                </a:effectLst>
              </a:rPr>
              <a:t>Kol kavuşturmayın</a:t>
            </a:r>
          </a:p>
          <a:p>
            <a:pPr lvl="2">
              <a:lnSpc>
                <a:spcPct val="70000"/>
              </a:lnSpc>
              <a:buClr>
                <a:schemeClr val="folHlink"/>
              </a:buClr>
              <a:buSzPct val="120000"/>
              <a:buFontTx/>
              <a:buChar char="•"/>
              <a:defRPr/>
            </a:pPr>
            <a:r>
              <a:rPr lang="tr-TR" dirty="0" smtClean="0">
                <a:effectLst>
                  <a:outerShdw blurRad="38100" dist="38100" dir="2700000" algn="tl">
                    <a:srgbClr val="C0C0C0"/>
                  </a:outerShdw>
                </a:effectLst>
              </a:rPr>
              <a:t>Elleri ağza, yüze götürmeyin</a:t>
            </a:r>
          </a:p>
          <a:p>
            <a:pPr lvl="2">
              <a:lnSpc>
                <a:spcPct val="70000"/>
              </a:lnSpc>
              <a:buClr>
                <a:schemeClr val="folHlink"/>
              </a:buClr>
              <a:buSzPct val="120000"/>
              <a:buFontTx/>
              <a:buChar char="•"/>
              <a:defRPr/>
            </a:pPr>
            <a:r>
              <a:rPr lang="tr-TR" dirty="0" smtClean="0">
                <a:effectLst>
                  <a:outerShdw blurRad="38100" dist="38100" dir="2700000" algn="tl">
                    <a:srgbClr val="C0C0C0"/>
                  </a:outerShdw>
                </a:effectLst>
              </a:rPr>
              <a:t>Elleri cepte veya saklı tutmayın</a:t>
            </a:r>
            <a:endParaRPr lang="en-US" dirty="0" smtClean="0">
              <a:effectLst>
                <a:outerShdw blurRad="38100" dist="38100" dir="2700000" algn="tl">
                  <a:srgbClr val="C0C0C0"/>
                </a:outerShdw>
              </a:effectLst>
            </a:endParaRPr>
          </a:p>
          <a:p>
            <a:pPr eaLnBrk="1" hangingPunct="1">
              <a:buFont typeface="Wingdings" pitchFamily="2" charset="2"/>
              <a:buNone/>
              <a:defRPr/>
            </a:pPr>
            <a:endParaRPr lang="tr-TR" dirty="0" smtClean="0">
              <a:effectLst>
                <a:outerShdw blurRad="38100" dist="38100" dir="2700000" algn="tl">
                  <a:srgbClr val="C0C0C0"/>
                </a:outerShdw>
              </a:effectLst>
            </a:endParaRPr>
          </a:p>
          <a:p>
            <a:pPr eaLnBrk="1" hangingPunct="1">
              <a:buFont typeface="Wingdings" pitchFamily="2" charset="2"/>
              <a:buNone/>
              <a:defRPr/>
            </a:pPr>
            <a:endParaRPr lang="tr-TR" dirty="0" smtClean="0">
              <a:effectLst>
                <a:outerShdw blurRad="38100" dist="38100" dir="2700000" algn="tl">
                  <a:srgbClr val="C0C0C0"/>
                </a:outerShdw>
              </a:effectLst>
            </a:endParaRPr>
          </a:p>
          <a:p>
            <a:pPr eaLnBrk="1" hangingPunct="1">
              <a:buFont typeface="Wingdings" pitchFamily="2" charset="2"/>
              <a:buNone/>
              <a:defRPr/>
            </a:pPr>
            <a:endParaRPr lang="tr-TR" dirty="0" smtClean="0">
              <a:solidFill>
                <a:schemeClr val="bg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idx="4294967295"/>
          </p:nvPr>
        </p:nvSpPr>
        <p:spPr/>
        <p:txBody>
          <a:bodyPr anchor="ctr"/>
          <a:lstStyle/>
          <a:p>
            <a:pPr eaLnBrk="1" hangingPunct="1">
              <a:defRPr/>
            </a:pPr>
            <a:r>
              <a:rPr lang="tr-TR" smtClean="0">
                <a:solidFill>
                  <a:schemeClr val="tx1"/>
                </a:solidFill>
                <a:effectLst>
                  <a:outerShdw blurRad="38100" dist="38100" dir="2700000" algn="tl">
                    <a:srgbClr val="C0C0C0"/>
                  </a:outerShdw>
                </a:effectLst>
              </a:rPr>
              <a:t>Kaçınılacak bazı hareketler</a:t>
            </a:r>
          </a:p>
        </p:txBody>
      </p:sp>
      <p:sp>
        <p:nvSpPr>
          <p:cNvPr id="43011" name="Rectangle 3"/>
          <p:cNvSpPr>
            <a:spLocks noGrp="1" noChangeArrowheads="1"/>
          </p:cNvSpPr>
          <p:nvPr>
            <p:ph type="body" idx="4294967295"/>
          </p:nvPr>
        </p:nvSpPr>
        <p:spPr/>
        <p:txBody>
          <a:bodyPr/>
          <a:lstStyle/>
          <a:p>
            <a:pPr eaLnBrk="1" hangingPunct="1">
              <a:lnSpc>
                <a:spcPct val="80000"/>
              </a:lnSpc>
              <a:buClr>
                <a:schemeClr val="folHlink"/>
              </a:buClr>
            </a:pPr>
            <a:r>
              <a:rPr lang="tr-TR" sz="2600" b="1" smtClean="0"/>
              <a:t>El gizleme</a:t>
            </a:r>
          </a:p>
          <a:p>
            <a:pPr lvl="2" eaLnBrk="1" hangingPunct="1">
              <a:lnSpc>
                <a:spcPct val="80000"/>
              </a:lnSpc>
              <a:buClr>
                <a:schemeClr val="folHlink"/>
              </a:buClr>
            </a:pPr>
            <a:r>
              <a:rPr lang="tr-TR" sz="2100" b="1" smtClean="0"/>
              <a:t>Sol el gizleme, kişisel duyguları veya yaşamı ile ilgili bir   şeyler gizleme</a:t>
            </a:r>
          </a:p>
          <a:p>
            <a:pPr lvl="2" eaLnBrk="1" hangingPunct="1">
              <a:lnSpc>
                <a:spcPct val="80000"/>
              </a:lnSpc>
              <a:buClr>
                <a:schemeClr val="folHlink"/>
              </a:buClr>
            </a:pPr>
            <a:r>
              <a:rPr lang="tr-TR" sz="2100" b="1" smtClean="0"/>
              <a:t>Sağ el gizleme, mesleki yaşam veya iş yaşamı ile ilgili bir şeyler gizleme</a:t>
            </a:r>
          </a:p>
          <a:p>
            <a:pPr eaLnBrk="1" hangingPunct="1">
              <a:lnSpc>
                <a:spcPct val="80000"/>
              </a:lnSpc>
              <a:buClr>
                <a:schemeClr val="folHlink"/>
              </a:buClr>
            </a:pPr>
            <a:r>
              <a:rPr lang="tr-TR" sz="2600" b="1" smtClean="0"/>
              <a:t>Baş parmak saklama</a:t>
            </a:r>
          </a:p>
          <a:p>
            <a:pPr lvl="2" eaLnBrk="1" hangingPunct="1">
              <a:lnSpc>
                <a:spcPct val="80000"/>
              </a:lnSpc>
              <a:buClr>
                <a:schemeClr val="folHlink"/>
              </a:buClr>
            </a:pPr>
            <a:r>
              <a:rPr lang="tr-TR" sz="2100" b="1" smtClean="0"/>
              <a:t>Endişe, kuşku, tehdit hissetme, duygusal rahatsızlık</a:t>
            </a:r>
          </a:p>
          <a:p>
            <a:pPr eaLnBrk="1" hangingPunct="1">
              <a:lnSpc>
                <a:spcPct val="80000"/>
              </a:lnSpc>
              <a:buClr>
                <a:schemeClr val="folHlink"/>
              </a:buClr>
            </a:pPr>
            <a:r>
              <a:rPr lang="tr-TR" sz="2600" b="1" smtClean="0"/>
              <a:t>Baş kaşıma</a:t>
            </a:r>
          </a:p>
          <a:p>
            <a:pPr lvl="2" eaLnBrk="1" hangingPunct="1">
              <a:lnSpc>
                <a:spcPct val="80000"/>
              </a:lnSpc>
              <a:buClr>
                <a:schemeClr val="folHlink"/>
              </a:buClr>
            </a:pPr>
            <a:r>
              <a:rPr lang="tr-TR" sz="2100" b="1" smtClean="0"/>
              <a:t>Kafa karışıklığı, anlamaya çalışma</a:t>
            </a:r>
          </a:p>
          <a:p>
            <a:pPr eaLnBrk="1" hangingPunct="1">
              <a:lnSpc>
                <a:spcPct val="80000"/>
              </a:lnSpc>
              <a:buClr>
                <a:schemeClr val="folHlink"/>
              </a:buClr>
            </a:pPr>
            <a:r>
              <a:rPr lang="tr-TR" sz="2600" b="1" smtClean="0"/>
              <a:t>Kulak arkasını ovma</a:t>
            </a:r>
          </a:p>
          <a:p>
            <a:pPr lvl="2" eaLnBrk="1" hangingPunct="1">
              <a:lnSpc>
                <a:spcPct val="80000"/>
              </a:lnSpc>
              <a:buClr>
                <a:schemeClr val="folHlink"/>
              </a:buClr>
            </a:pPr>
            <a:r>
              <a:rPr lang="tr-TR" sz="2100" b="1" smtClean="0"/>
              <a:t>Anlamama, kafa karışıklığı, endişe</a:t>
            </a:r>
          </a:p>
          <a:p>
            <a:pPr eaLnBrk="1" hangingPunct="1">
              <a:lnSpc>
                <a:spcPct val="80000"/>
              </a:lnSpc>
              <a:buClr>
                <a:schemeClr val="folHlink"/>
              </a:buClr>
              <a:buFont typeface="Wingdings" pitchFamily="2" charset="2"/>
              <a:buNone/>
            </a:pPr>
            <a:endParaRPr lang="tr-TR" sz="2600" b="1" smtClean="0"/>
          </a:p>
          <a:p>
            <a:pPr lvl="2" eaLnBrk="1" hangingPunct="1">
              <a:lnSpc>
                <a:spcPct val="80000"/>
              </a:lnSpc>
              <a:spcBef>
                <a:spcPct val="0"/>
              </a:spcBef>
              <a:buFont typeface="Wingdings" pitchFamily="2" charset="2"/>
              <a:buNone/>
            </a:pPr>
            <a:endParaRPr lang="tr-TR" sz="2100" b="1"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idx="4294967295"/>
          </p:nvPr>
        </p:nvSpPr>
        <p:spPr/>
        <p:txBody>
          <a:bodyPr anchor="ctr"/>
          <a:lstStyle/>
          <a:p>
            <a:pPr eaLnBrk="1" hangingPunct="1">
              <a:defRPr/>
            </a:pPr>
            <a:r>
              <a:rPr lang="tr-TR" smtClean="0">
                <a:solidFill>
                  <a:schemeClr val="tx1"/>
                </a:solidFill>
                <a:effectLst>
                  <a:outerShdw blurRad="38100" dist="38100" dir="2700000" algn="tl">
                    <a:srgbClr val="C0C0C0"/>
                  </a:outerShdw>
                </a:effectLst>
              </a:rPr>
              <a:t>Kaçınılacak bazı hareketler</a:t>
            </a:r>
          </a:p>
        </p:txBody>
      </p:sp>
      <p:sp>
        <p:nvSpPr>
          <p:cNvPr id="45059" name="Rectangle 3"/>
          <p:cNvSpPr>
            <a:spLocks noGrp="1" noChangeArrowheads="1"/>
          </p:cNvSpPr>
          <p:nvPr>
            <p:ph type="body" idx="4294967295"/>
          </p:nvPr>
        </p:nvSpPr>
        <p:spPr/>
        <p:txBody>
          <a:bodyPr/>
          <a:lstStyle/>
          <a:p>
            <a:pPr eaLnBrk="1" hangingPunct="1">
              <a:lnSpc>
                <a:spcPct val="80000"/>
              </a:lnSpc>
              <a:buClr>
                <a:schemeClr val="folHlink"/>
              </a:buClr>
            </a:pPr>
            <a:r>
              <a:rPr lang="tr-TR" sz="2600" b="1" smtClean="0"/>
              <a:t>Çene tutma</a:t>
            </a:r>
          </a:p>
          <a:p>
            <a:pPr lvl="2" eaLnBrk="1" hangingPunct="1">
              <a:lnSpc>
                <a:spcPct val="80000"/>
              </a:lnSpc>
              <a:buClr>
                <a:schemeClr val="folHlink"/>
              </a:buClr>
            </a:pPr>
            <a:r>
              <a:rPr lang="tr-TR" sz="2100" b="1" smtClean="0"/>
              <a:t>Kendini güvensiz hissetme ve daha güçlü olma isteği, </a:t>
            </a:r>
          </a:p>
          <a:p>
            <a:pPr lvl="2" eaLnBrk="1" hangingPunct="1">
              <a:lnSpc>
                <a:spcPct val="80000"/>
              </a:lnSpc>
              <a:buClr>
                <a:schemeClr val="folHlink"/>
              </a:buClr>
              <a:buFont typeface="Wingdings" pitchFamily="2" charset="2"/>
              <a:buNone/>
            </a:pPr>
            <a:r>
              <a:rPr lang="tr-TR" sz="2100" b="1" smtClean="0"/>
              <a:t>Rekabet, güç isteği </a:t>
            </a:r>
          </a:p>
          <a:p>
            <a:pPr eaLnBrk="1" hangingPunct="1">
              <a:lnSpc>
                <a:spcPct val="80000"/>
              </a:lnSpc>
              <a:buClr>
                <a:schemeClr val="folHlink"/>
              </a:buClr>
            </a:pPr>
            <a:r>
              <a:rPr lang="tr-TR" sz="2600" b="1" smtClean="0"/>
              <a:t>Ağız saklama </a:t>
            </a:r>
          </a:p>
          <a:p>
            <a:pPr lvl="2" eaLnBrk="1" hangingPunct="1">
              <a:lnSpc>
                <a:spcPct val="80000"/>
              </a:lnSpc>
              <a:buClr>
                <a:schemeClr val="folHlink"/>
              </a:buClr>
            </a:pPr>
            <a:r>
              <a:rPr lang="tr-TR" sz="2100" b="1" smtClean="0"/>
              <a:t>Dinlerken yapılırsa; söyleneni değerlendirme ve </a:t>
            </a:r>
          </a:p>
          <a:p>
            <a:pPr lvl="2" eaLnBrk="1" hangingPunct="1">
              <a:lnSpc>
                <a:spcPct val="80000"/>
              </a:lnSpc>
              <a:buClr>
                <a:schemeClr val="folHlink"/>
              </a:buClr>
              <a:buFont typeface="Wingdings" pitchFamily="2" charset="2"/>
              <a:buNone/>
            </a:pPr>
            <a:r>
              <a:rPr lang="tr-TR" sz="2100" b="1" smtClean="0"/>
              <a:t>Düşünme, karşıdakine inanmama</a:t>
            </a:r>
          </a:p>
          <a:p>
            <a:pPr lvl="2" eaLnBrk="1" hangingPunct="1">
              <a:lnSpc>
                <a:spcPct val="80000"/>
              </a:lnSpc>
              <a:buClr>
                <a:schemeClr val="folHlink"/>
              </a:buClr>
            </a:pPr>
            <a:r>
              <a:rPr lang="tr-TR" sz="2100" b="1" smtClean="0"/>
              <a:t>Konuşurken yapılırsa; yalan söyleme, utanma ve </a:t>
            </a:r>
          </a:p>
          <a:p>
            <a:pPr lvl="2" eaLnBrk="1" hangingPunct="1">
              <a:lnSpc>
                <a:spcPct val="80000"/>
              </a:lnSpc>
              <a:buClr>
                <a:schemeClr val="folHlink"/>
              </a:buClr>
              <a:buFont typeface="Wingdings" pitchFamily="2" charset="2"/>
              <a:buNone/>
            </a:pPr>
            <a:r>
              <a:rPr lang="tr-TR" sz="2100" b="1" smtClean="0"/>
              <a:t>Sıkılma, sinirlilik</a:t>
            </a:r>
          </a:p>
          <a:p>
            <a:pPr eaLnBrk="1" hangingPunct="1">
              <a:lnSpc>
                <a:spcPct val="80000"/>
              </a:lnSpc>
              <a:buClr>
                <a:schemeClr val="folHlink"/>
              </a:buClr>
            </a:pPr>
            <a:r>
              <a:rPr lang="tr-TR" sz="2600" b="1" smtClean="0"/>
              <a:t>Dudakları çekme</a:t>
            </a:r>
          </a:p>
          <a:p>
            <a:pPr lvl="2" eaLnBrk="1" hangingPunct="1">
              <a:lnSpc>
                <a:spcPct val="80000"/>
              </a:lnSpc>
              <a:buClr>
                <a:schemeClr val="folHlink"/>
              </a:buClr>
            </a:pPr>
            <a:r>
              <a:rPr lang="tr-TR" sz="2100" b="1" smtClean="0"/>
              <a:t>Hırs, kendine odaklanma</a:t>
            </a:r>
          </a:p>
          <a:p>
            <a:pPr eaLnBrk="1" hangingPunct="1">
              <a:lnSpc>
                <a:spcPct val="80000"/>
              </a:lnSpc>
            </a:pPr>
            <a:endParaRPr lang="tr-TR" sz="2600" b="1"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idx="4294967295"/>
          </p:nvPr>
        </p:nvSpPr>
        <p:spPr/>
        <p:txBody>
          <a:bodyPr anchor="ctr"/>
          <a:lstStyle/>
          <a:p>
            <a:pPr eaLnBrk="1" hangingPunct="1">
              <a:defRPr/>
            </a:pPr>
            <a:r>
              <a:rPr lang="tr-TR" smtClean="0">
                <a:solidFill>
                  <a:schemeClr val="tx1"/>
                </a:solidFill>
                <a:effectLst>
                  <a:outerShdw blurRad="38100" dist="38100" dir="2700000" algn="tl">
                    <a:srgbClr val="C0C0C0"/>
                  </a:outerShdw>
                </a:effectLst>
              </a:rPr>
              <a:t>Kaçınılacak bazı hareketler</a:t>
            </a:r>
          </a:p>
        </p:txBody>
      </p:sp>
      <p:sp>
        <p:nvSpPr>
          <p:cNvPr id="474115" name="Rectangle 3"/>
          <p:cNvSpPr>
            <a:spLocks noGrp="1" noChangeArrowheads="1"/>
          </p:cNvSpPr>
          <p:nvPr>
            <p:ph type="body" idx="4294967295"/>
          </p:nvPr>
        </p:nvSpPr>
        <p:spPr/>
        <p:txBody>
          <a:bodyPr/>
          <a:lstStyle/>
          <a:p>
            <a:pPr eaLnBrk="1" hangingPunct="1">
              <a:lnSpc>
                <a:spcPct val="80000"/>
              </a:lnSpc>
              <a:buClr>
                <a:schemeClr val="folHlink"/>
              </a:buClr>
              <a:defRPr/>
            </a:pPr>
            <a:r>
              <a:rPr lang="tr-TR" sz="2600" b="1" smtClean="0"/>
              <a:t>Dudaklara dokunma</a:t>
            </a:r>
          </a:p>
          <a:p>
            <a:pPr lvl="2" eaLnBrk="1" hangingPunct="1">
              <a:lnSpc>
                <a:spcPct val="80000"/>
              </a:lnSpc>
              <a:buClr>
                <a:schemeClr val="folHlink"/>
              </a:buClr>
              <a:defRPr/>
            </a:pPr>
            <a:r>
              <a:rPr lang="tr-TR" sz="2100" b="1" smtClean="0"/>
              <a:t>Konuşma isteği, söylenen hakkında kuşku duyma, bir şey gizleme</a:t>
            </a:r>
          </a:p>
          <a:p>
            <a:pPr eaLnBrk="1" hangingPunct="1">
              <a:lnSpc>
                <a:spcPct val="80000"/>
              </a:lnSpc>
              <a:buClr>
                <a:schemeClr val="folHlink"/>
              </a:buClr>
              <a:defRPr/>
            </a:pPr>
            <a:r>
              <a:rPr lang="tr-TR" sz="2600" b="1" smtClean="0"/>
              <a:t>Ense ovma</a:t>
            </a:r>
          </a:p>
          <a:p>
            <a:pPr lvl="2" eaLnBrk="1" hangingPunct="1">
              <a:lnSpc>
                <a:spcPct val="80000"/>
              </a:lnSpc>
              <a:buClr>
                <a:schemeClr val="folHlink"/>
              </a:buClr>
              <a:defRPr/>
            </a:pPr>
            <a:r>
              <a:rPr lang="tr-TR" sz="2100" b="1" smtClean="0"/>
              <a:t>Olumsuz tavır, eleştirel. Ancak bir yanlışlık anında yapılmışsa olumlu, açıklık ve iyimserlik.</a:t>
            </a:r>
          </a:p>
          <a:p>
            <a:pPr eaLnBrk="1" hangingPunct="1">
              <a:lnSpc>
                <a:spcPct val="80000"/>
              </a:lnSpc>
              <a:buClr>
                <a:schemeClr val="folHlink"/>
              </a:buClr>
              <a:defRPr/>
            </a:pPr>
            <a:r>
              <a:rPr lang="tr-TR" sz="2600" b="1" smtClean="0"/>
              <a:t>Kol kavuşturma</a:t>
            </a:r>
          </a:p>
          <a:p>
            <a:pPr lvl="2" eaLnBrk="1" hangingPunct="1">
              <a:lnSpc>
                <a:spcPct val="80000"/>
              </a:lnSpc>
              <a:buClr>
                <a:schemeClr val="folHlink"/>
              </a:buClr>
              <a:defRPr/>
            </a:pPr>
            <a:r>
              <a:rPr lang="tr-TR" sz="2100" b="1" smtClean="0"/>
              <a:t>Rahatsızlık, kapalılık, kendini koruma, %38 daha az dikkat</a:t>
            </a:r>
          </a:p>
          <a:p>
            <a:pPr eaLnBrk="1" hangingPunct="1">
              <a:lnSpc>
                <a:spcPct val="80000"/>
              </a:lnSpc>
              <a:buClr>
                <a:schemeClr val="folHlink"/>
              </a:buClr>
              <a:defRPr/>
            </a:pPr>
            <a:r>
              <a:rPr lang="tr-TR" sz="2600" b="1" smtClean="0"/>
              <a:t>Kollar arkada</a:t>
            </a:r>
          </a:p>
          <a:p>
            <a:pPr lvl="2" eaLnBrk="1" hangingPunct="1">
              <a:lnSpc>
                <a:spcPct val="80000"/>
              </a:lnSpc>
              <a:buClr>
                <a:schemeClr val="folHlink"/>
              </a:buClr>
              <a:defRPr/>
            </a:pPr>
            <a:r>
              <a:rPr lang="tr-TR" sz="2100" b="1" smtClean="0"/>
              <a:t>Bir şey gizleme, otorite</a:t>
            </a:r>
          </a:p>
          <a:p>
            <a:pPr eaLnBrk="1" hangingPunct="1">
              <a:lnSpc>
                <a:spcPct val="80000"/>
              </a:lnSpc>
              <a:defRPr/>
            </a:pPr>
            <a:endParaRPr lang="tr-TR" sz="2600" b="1" smtClean="0"/>
          </a:p>
          <a:p>
            <a:pPr eaLnBrk="1" hangingPunct="1">
              <a:lnSpc>
                <a:spcPct val="80000"/>
              </a:lnSpc>
              <a:defRPr/>
            </a:pPr>
            <a:endParaRPr lang="tr-TR" sz="260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Numarası Yer Tutucusu 5"/>
          <p:cNvSpPr>
            <a:spLocks noGrp="1"/>
          </p:cNvSpPr>
          <p:nvPr>
            <p:ph type="sldNum" sz="quarter" idx="12"/>
          </p:nvPr>
        </p:nvSpPr>
        <p:spPr>
          <a:noFill/>
          <a:ln>
            <a:miter lim="800000"/>
            <a:headEnd/>
            <a:tailEnd/>
          </a:ln>
        </p:spPr>
        <p:txBody>
          <a:bodyPr/>
          <a:lstStyle/>
          <a:p>
            <a:fld id="{61F02B4E-5ACF-4D5F-A606-4A99C1595C51}" type="slidenum">
              <a:rPr lang="tr-TR" smtClean="0"/>
              <a:pPr/>
              <a:t>89</a:t>
            </a:fld>
            <a:endParaRPr lang="tr-TR" smtClean="0"/>
          </a:p>
        </p:txBody>
      </p:sp>
      <p:sp>
        <p:nvSpPr>
          <p:cNvPr id="50179" name="Rectangle 2"/>
          <p:cNvSpPr>
            <a:spLocks noGrp="1" noChangeArrowheads="1"/>
          </p:cNvSpPr>
          <p:nvPr>
            <p:ph type="title"/>
          </p:nvPr>
        </p:nvSpPr>
        <p:spPr>
          <a:xfrm>
            <a:off x="1195388" y="188913"/>
            <a:ext cx="6542087" cy="792162"/>
          </a:xfrm>
        </p:spPr>
        <p:txBody>
          <a:bodyPr/>
          <a:lstStyle/>
          <a:p>
            <a:pPr eaLnBrk="1" hangingPunct="1"/>
            <a:r>
              <a:rPr lang="tr-TR" b="0" smtClean="0">
                <a:latin typeface="Bookman Old Style" pitchFamily="18" charset="0"/>
                <a:cs typeface="Times New Roman" pitchFamily="18" charset="0"/>
              </a:rPr>
              <a:t>    İLETİŞİM</a:t>
            </a:r>
          </a:p>
        </p:txBody>
      </p:sp>
      <p:pic>
        <p:nvPicPr>
          <p:cNvPr id="50180" name="Picture 3"/>
          <p:cNvPicPr>
            <a:picLocks noChangeAspect="1" noChangeArrowheads="1"/>
          </p:cNvPicPr>
          <p:nvPr/>
        </p:nvPicPr>
        <p:blipFill>
          <a:blip r:embed="rId2" cstate="print"/>
          <a:srcRect/>
          <a:stretch>
            <a:fillRect/>
          </a:stretch>
        </p:blipFill>
        <p:spPr bwMode="auto">
          <a:xfrm>
            <a:off x="1476375" y="1412875"/>
            <a:ext cx="1195388" cy="1676400"/>
          </a:xfrm>
          <a:prstGeom prst="rect">
            <a:avLst/>
          </a:prstGeom>
          <a:noFill/>
          <a:ln w="12700" cap="sq">
            <a:noFill/>
            <a:miter lim="800000"/>
            <a:headEnd type="none" w="sm" len="sm"/>
            <a:tailEnd type="none" w="sm" len="sm"/>
          </a:ln>
        </p:spPr>
      </p:pic>
      <p:pic>
        <p:nvPicPr>
          <p:cNvPr id="50181" name="Picture 4"/>
          <p:cNvPicPr>
            <a:picLocks noChangeAspect="1" noChangeArrowheads="1"/>
          </p:cNvPicPr>
          <p:nvPr/>
        </p:nvPicPr>
        <p:blipFill>
          <a:blip r:embed="rId3" cstate="print"/>
          <a:srcRect/>
          <a:stretch>
            <a:fillRect/>
          </a:stretch>
        </p:blipFill>
        <p:spPr bwMode="auto">
          <a:xfrm>
            <a:off x="4500563" y="4221163"/>
            <a:ext cx="1055687" cy="1905000"/>
          </a:xfrm>
          <a:prstGeom prst="rect">
            <a:avLst/>
          </a:prstGeom>
          <a:noFill/>
          <a:ln w="12700" cap="sq">
            <a:noFill/>
            <a:miter lim="800000"/>
            <a:headEnd type="none" w="sm" len="sm"/>
            <a:tailEnd type="none" w="sm" len="sm"/>
          </a:ln>
        </p:spPr>
      </p:pic>
      <p:pic>
        <p:nvPicPr>
          <p:cNvPr id="50182" name="Picture 5"/>
          <p:cNvPicPr>
            <a:picLocks noChangeAspect="1" noChangeArrowheads="1"/>
          </p:cNvPicPr>
          <p:nvPr/>
        </p:nvPicPr>
        <p:blipFill>
          <a:blip r:embed="rId4" cstate="print"/>
          <a:srcRect/>
          <a:stretch>
            <a:fillRect/>
          </a:stretch>
        </p:blipFill>
        <p:spPr bwMode="auto">
          <a:xfrm>
            <a:off x="7524750" y="1341438"/>
            <a:ext cx="1211263" cy="1981200"/>
          </a:xfrm>
          <a:prstGeom prst="rect">
            <a:avLst/>
          </a:prstGeom>
          <a:noFill/>
          <a:ln w="12700" cap="sq">
            <a:noFill/>
            <a:miter lim="800000"/>
            <a:headEnd type="none" w="sm" len="sm"/>
            <a:tailEnd type="none" w="sm" len="sm"/>
          </a:ln>
        </p:spPr>
      </p:pic>
      <p:pic>
        <p:nvPicPr>
          <p:cNvPr id="50183" name="Picture 6"/>
          <p:cNvPicPr>
            <a:picLocks noChangeAspect="1" noChangeArrowheads="1"/>
          </p:cNvPicPr>
          <p:nvPr/>
        </p:nvPicPr>
        <p:blipFill>
          <a:blip r:embed="rId5" cstate="print"/>
          <a:srcRect/>
          <a:stretch>
            <a:fillRect/>
          </a:stretch>
        </p:blipFill>
        <p:spPr bwMode="auto">
          <a:xfrm>
            <a:off x="1970088" y="3962400"/>
            <a:ext cx="1250950" cy="2057400"/>
          </a:xfrm>
          <a:prstGeom prst="rect">
            <a:avLst/>
          </a:prstGeom>
          <a:noFill/>
          <a:ln w="12700" cap="sq">
            <a:noFill/>
            <a:miter lim="800000"/>
            <a:headEnd type="none" w="sm" len="sm"/>
            <a:tailEnd type="none" w="sm" len="sm"/>
          </a:ln>
        </p:spPr>
      </p:pic>
      <p:pic>
        <p:nvPicPr>
          <p:cNvPr id="50184" name="Picture 7"/>
          <p:cNvPicPr>
            <a:picLocks noChangeAspect="1" noChangeArrowheads="1"/>
          </p:cNvPicPr>
          <p:nvPr/>
        </p:nvPicPr>
        <p:blipFill>
          <a:blip r:embed="rId6" cstate="print"/>
          <a:srcRect/>
          <a:stretch>
            <a:fillRect/>
          </a:stretch>
        </p:blipFill>
        <p:spPr bwMode="auto">
          <a:xfrm>
            <a:off x="6858000" y="3962400"/>
            <a:ext cx="1219200" cy="1905000"/>
          </a:xfrm>
          <a:prstGeom prst="rect">
            <a:avLst/>
          </a:prstGeom>
          <a:noFill/>
          <a:ln w="12700" cap="sq">
            <a:noFill/>
            <a:miter lim="800000"/>
            <a:headEnd type="none" w="sm" len="sm"/>
            <a:tailEnd type="none" w="sm" len="sm"/>
          </a:ln>
        </p:spPr>
      </p:pic>
      <p:sp>
        <p:nvSpPr>
          <p:cNvPr id="50185" name="Rectangle 8"/>
          <p:cNvSpPr>
            <a:spLocks noChangeArrowheads="1"/>
          </p:cNvSpPr>
          <p:nvPr/>
        </p:nvSpPr>
        <p:spPr bwMode="auto">
          <a:xfrm>
            <a:off x="2843213" y="1268413"/>
            <a:ext cx="4321175" cy="2528887"/>
          </a:xfrm>
          <a:prstGeom prst="rect">
            <a:avLst/>
          </a:prstGeom>
          <a:noFill/>
          <a:ln w="9525">
            <a:noFill/>
            <a:miter lim="800000"/>
            <a:headEnd/>
            <a:tailEnd/>
          </a:ln>
        </p:spPr>
        <p:txBody>
          <a:bodyPr>
            <a:spAutoFit/>
          </a:bodyPr>
          <a:lstStyle/>
          <a:p>
            <a:r>
              <a:rPr lang="tr-TR" sz="3200" b="1">
                <a:solidFill>
                  <a:srgbClr val="0000FF"/>
                </a:solidFill>
                <a:latin typeface="Comic Sans MS" pitchFamily="66" charset="0"/>
              </a:rPr>
              <a:t>En etkili mesajlar, jest ve mimiklerle, göz ve baş hareketleri ve yüz ifadeleri ile verilir.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250825" y="1125538"/>
            <a:ext cx="8642350" cy="5184775"/>
          </a:xfrm>
        </p:spPr>
        <p:txBody>
          <a:bodyPr/>
          <a:lstStyle/>
          <a:p>
            <a:pPr eaLnBrk="1" hangingPunct="1">
              <a:buFont typeface="Wingdings" pitchFamily="2" charset="2"/>
              <a:buNone/>
              <a:defRPr/>
            </a:pPr>
            <a:r>
              <a:rPr lang="tr-TR" sz="2600" b="1" smtClean="0">
                <a:solidFill>
                  <a:srgbClr val="003300"/>
                </a:solidFill>
                <a:latin typeface="Comic Sans MS" pitchFamily="66" charset="0"/>
              </a:rPr>
              <a:t>	Batı kültürlerinde insanların sıkışık bir asansör veya toplu taşıma aracı gibi kalabalık bir durumda katı bir şekilde uydukları bir dizi yazılı olmayan kural vardır.Bazıları şunlardır ;</a:t>
            </a:r>
          </a:p>
          <a:p>
            <a:pPr eaLnBrk="1" hangingPunct="1">
              <a:buFont typeface="Wingdings" pitchFamily="2" charset="2"/>
              <a:buNone/>
              <a:defRPr/>
            </a:pPr>
            <a:endParaRPr lang="tr-TR" sz="2600" b="1" smtClean="0">
              <a:solidFill>
                <a:srgbClr val="003300"/>
              </a:solidFill>
              <a:latin typeface="Comic Sans MS" pitchFamily="66" charset="0"/>
            </a:endParaRPr>
          </a:p>
          <a:p>
            <a:pPr eaLnBrk="1" hangingPunct="1">
              <a:buFont typeface="Wingdings" pitchFamily="2" charset="2"/>
              <a:buChar char="§"/>
              <a:defRPr/>
            </a:pPr>
            <a:r>
              <a:rPr lang="tr-TR" sz="2600" b="1" smtClean="0">
                <a:solidFill>
                  <a:srgbClr val="003300"/>
                </a:solidFill>
                <a:latin typeface="Comic Sans MS" pitchFamily="66" charset="0"/>
              </a:rPr>
              <a:t>Tanıdığınız birisi dahil olmak üzere kimseyle konuşmamalısınız.</a:t>
            </a:r>
          </a:p>
          <a:p>
            <a:pPr eaLnBrk="1" hangingPunct="1">
              <a:buFont typeface="Wingdings" pitchFamily="2" charset="2"/>
              <a:buChar char="§"/>
              <a:defRPr/>
            </a:pPr>
            <a:r>
              <a:rPr lang="tr-TR" sz="2600" b="1" smtClean="0">
                <a:solidFill>
                  <a:srgbClr val="003300"/>
                </a:solidFill>
                <a:latin typeface="Comic Sans MS" pitchFamily="66" charset="0"/>
              </a:rPr>
              <a:t>Asla başkalarıyla göz teması kurmamalısınız.</a:t>
            </a:r>
          </a:p>
          <a:p>
            <a:pPr eaLnBrk="1" hangingPunct="1">
              <a:buFont typeface="Wingdings" pitchFamily="2" charset="2"/>
              <a:buChar char="§"/>
              <a:defRPr/>
            </a:pPr>
            <a:r>
              <a:rPr lang="tr-TR" sz="2600" b="1" smtClean="0">
                <a:solidFill>
                  <a:srgbClr val="003300"/>
                </a:solidFill>
                <a:latin typeface="Comic Sans MS" pitchFamily="66" charset="0"/>
              </a:rPr>
              <a:t>“Poker suratı” takınmalısınız.Hiçbir şekilde duygular belli edilmemelidir.</a:t>
            </a:r>
          </a:p>
          <a:p>
            <a:pPr eaLnBrk="1" hangingPunct="1">
              <a:buFont typeface="Wingdings" pitchFamily="2" charset="2"/>
              <a:buChar char="§"/>
              <a:defRPr/>
            </a:pPr>
            <a:endParaRPr lang="tr-TR" sz="2600" b="1" smtClean="0">
              <a:solidFill>
                <a:srgbClr val="003300"/>
              </a:solidFill>
              <a:latin typeface="Comic Sans MS" pitchFamily="66" charset="0"/>
            </a:endParaRPr>
          </a:p>
          <a:p>
            <a:pPr eaLnBrk="1" hangingPunct="1">
              <a:buFont typeface="Wingdings" pitchFamily="2" charset="2"/>
              <a:buNone/>
              <a:defRPr/>
            </a:pPr>
            <a:endParaRPr lang="tr-TR" sz="2600" b="1"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Numarası Yer Tutucusu 5"/>
          <p:cNvSpPr>
            <a:spLocks noGrp="1"/>
          </p:cNvSpPr>
          <p:nvPr>
            <p:ph type="sldNum" sz="quarter" idx="12"/>
          </p:nvPr>
        </p:nvSpPr>
        <p:spPr>
          <a:noFill/>
          <a:ln>
            <a:miter lim="800000"/>
            <a:headEnd/>
            <a:tailEnd/>
          </a:ln>
        </p:spPr>
        <p:txBody>
          <a:bodyPr/>
          <a:lstStyle/>
          <a:p>
            <a:fld id="{B3994194-5D1C-463F-80D8-433A323BCAD9}" type="slidenum">
              <a:rPr lang="tr-TR" smtClean="0"/>
              <a:pPr/>
              <a:t>90</a:t>
            </a:fld>
            <a:endParaRPr lang="tr-TR" smtClean="0"/>
          </a:p>
        </p:txBody>
      </p:sp>
      <p:sp>
        <p:nvSpPr>
          <p:cNvPr id="51203" name="Rectangle 2"/>
          <p:cNvSpPr>
            <a:spLocks noGrp="1" noChangeArrowheads="1"/>
          </p:cNvSpPr>
          <p:nvPr>
            <p:ph type="title"/>
          </p:nvPr>
        </p:nvSpPr>
        <p:spPr>
          <a:xfrm>
            <a:off x="1195388" y="188913"/>
            <a:ext cx="6542087" cy="792162"/>
          </a:xfrm>
        </p:spPr>
        <p:txBody>
          <a:bodyPr>
            <a:normAutofit fontScale="90000"/>
          </a:bodyPr>
          <a:lstStyle/>
          <a:p>
            <a:pPr eaLnBrk="1" hangingPunct="1"/>
            <a:r>
              <a:rPr lang="tr-TR" b="0" smtClean="0">
                <a:latin typeface="Bookman Old Style" pitchFamily="18" charset="0"/>
              </a:rPr>
              <a:t/>
            </a:r>
            <a:br>
              <a:rPr lang="tr-TR" b="0" smtClean="0">
                <a:latin typeface="Bookman Old Style" pitchFamily="18" charset="0"/>
              </a:rPr>
            </a:br>
            <a:r>
              <a:rPr lang="tr-TR" b="0" smtClean="0">
                <a:latin typeface="Bookman Old Style" pitchFamily="18" charset="0"/>
              </a:rPr>
              <a:t>    </a:t>
            </a:r>
            <a:r>
              <a:rPr lang="tr-TR" b="0" smtClean="0">
                <a:latin typeface="Bookman Old Style" pitchFamily="18" charset="0"/>
                <a:cs typeface="Times New Roman" pitchFamily="18" charset="0"/>
              </a:rPr>
              <a:t>İLETİŞİM </a:t>
            </a:r>
            <a:r>
              <a:rPr lang="tr-TR" smtClean="0">
                <a:cs typeface="Times New Roman" pitchFamily="18" charset="0"/>
              </a:rPr>
              <a:t/>
            </a:r>
            <a:br>
              <a:rPr lang="tr-TR" smtClean="0">
                <a:cs typeface="Times New Roman" pitchFamily="18" charset="0"/>
              </a:rPr>
            </a:br>
            <a:endParaRPr lang="tr-TR" smtClean="0">
              <a:cs typeface="Times New Roman" pitchFamily="18" charset="0"/>
            </a:endParaRPr>
          </a:p>
        </p:txBody>
      </p:sp>
      <p:sp>
        <p:nvSpPr>
          <p:cNvPr id="51204" name="Rectangle 3"/>
          <p:cNvSpPr>
            <a:spLocks noGrp="1" noChangeArrowheads="1"/>
          </p:cNvSpPr>
          <p:nvPr>
            <p:ph type="body" idx="1"/>
          </p:nvPr>
        </p:nvSpPr>
        <p:spPr>
          <a:xfrm>
            <a:off x="1798638" y="1314450"/>
            <a:ext cx="7165975" cy="5543550"/>
          </a:xfrm>
        </p:spPr>
        <p:txBody>
          <a:bodyPr/>
          <a:lstStyle/>
          <a:p>
            <a:pPr algn="just" eaLnBrk="1" hangingPunct="1">
              <a:buFontTx/>
              <a:buNone/>
            </a:pPr>
            <a:endParaRPr lang="tr-TR" sz="2400" b="1" smtClean="0">
              <a:latin typeface="Bookman Old Style" pitchFamily="18" charset="0"/>
              <a:cs typeface="Times New Roman" pitchFamily="18" charset="0"/>
            </a:endParaRPr>
          </a:p>
          <a:p>
            <a:pPr algn="just" eaLnBrk="1" hangingPunct="1">
              <a:buFontTx/>
              <a:buNone/>
            </a:pPr>
            <a:r>
              <a:rPr lang="tr-TR" sz="2400" b="1" smtClean="0">
                <a:latin typeface="Bookman Old Style" pitchFamily="18" charset="0"/>
                <a:cs typeface="Times New Roman" pitchFamily="18" charset="0"/>
              </a:rPr>
              <a:t>       </a:t>
            </a:r>
            <a:r>
              <a:rPr lang="tr-TR" sz="4400" b="1" smtClean="0">
                <a:solidFill>
                  <a:srgbClr val="0000FF"/>
                </a:solidFill>
                <a:latin typeface="Comic Sans MS" pitchFamily="66" charset="0"/>
                <a:cs typeface="Times New Roman" pitchFamily="18" charset="0"/>
              </a:rPr>
              <a:t>BEDEN DİLİ</a:t>
            </a:r>
            <a:r>
              <a:rPr lang="tr-TR" sz="3600" smtClean="0">
                <a:latin typeface="Bookman Old Style" pitchFamily="18" charset="0"/>
              </a:rPr>
              <a:t>  </a:t>
            </a:r>
            <a:endParaRPr lang="tr-TR" sz="4000" smtClean="0">
              <a:latin typeface="Bookman Old Style" pitchFamily="18" charset="0"/>
            </a:endParaRPr>
          </a:p>
          <a:p>
            <a:pPr eaLnBrk="1" hangingPunct="1">
              <a:lnSpc>
                <a:spcPct val="130000"/>
              </a:lnSpc>
            </a:pPr>
            <a:r>
              <a:rPr lang="tr-TR" sz="4000" b="1" smtClean="0">
                <a:solidFill>
                  <a:srgbClr val="800000"/>
                </a:solidFill>
              </a:rPr>
              <a:t>  </a:t>
            </a:r>
            <a:r>
              <a:rPr lang="tr-TR" sz="4400" b="1" smtClean="0">
                <a:solidFill>
                  <a:srgbClr val="800000"/>
                </a:solidFill>
              </a:rPr>
              <a:t> </a:t>
            </a:r>
            <a:r>
              <a:rPr lang="tr-TR" sz="3600" b="1" smtClean="0">
                <a:solidFill>
                  <a:srgbClr val="800000"/>
                </a:solidFill>
              </a:rPr>
              <a:t> </a:t>
            </a:r>
            <a:r>
              <a:rPr lang="tr-TR" sz="3600" b="1" smtClean="0">
                <a:solidFill>
                  <a:srgbClr val="800000"/>
                </a:solidFill>
                <a:latin typeface="Comic Sans MS" pitchFamily="66" charset="0"/>
              </a:rPr>
              <a:t>Söz  %7</a:t>
            </a:r>
          </a:p>
          <a:p>
            <a:pPr eaLnBrk="1" hangingPunct="1">
              <a:lnSpc>
                <a:spcPct val="130000"/>
              </a:lnSpc>
            </a:pPr>
            <a:r>
              <a:rPr lang="tr-TR" sz="3600" b="1" smtClean="0">
                <a:solidFill>
                  <a:srgbClr val="800000"/>
                </a:solidFill>
                <a:latin typeface="Comic Sans MS" pitchFamily="66" charset="0"/>
              </a:rPr>
              <a:t>   Ses Tonu  %38</a:t>
            </a:r>
          </a:p>
          <a:p>
            <a:pPr eaLnBrk="1" hangingPunct="1">
              <a:lnSpc>
                <a:spcPct val="130000"/>
              </a:lnSpc>
            </a:pPr>
            <a:r>
              <a:rPr lang="tr-TR" sz="3600" b="1" smtClean="0">
                <a:solidFill>
                  <a:srgbClr val="800000"/>
                </a:solidFill>
                <a:latin typeface="Comic Sans MS" pitchFamily="66" charset="0"/>
              </a:rPr>
              <a:t>   Jest ve mimikler  %55</a:t>
            </a:r>
            <a:endParaRPr lang="tr-TR" sz="3600" smtClean="0">
              <a:latin typeface="Comic Sans MS" pitchFamily="66" charset="0"/>
            </a:endParaRPr>
          </a:p>
        </p:txBody>
      </p:sp>
      <p:pic>
        <p:nvPicPr>
          <p:cNvPr id="51205" name="Picture 7" descr="BD09229_"/>
          <p:cNvPicPr>
            <a:picLocks noChangeAspect="1" noChangeArrowheads="1"/>
          </p:cNvPicPr>
          <p:nvPr/>
        </p:nvPicPr>
        <p:blipFill>
          <a:blip r:embed="rId3" cstate="print"/>
          <a:srcRect/>
          <a:stretch>
            <a:fillRect/>
          </a:stretch>
        </p:blipFill>
        <p:spPr bwMode="auto">
          <a:xfrm>
            <a:off x="6516688" y="1412875"/>
            <a:ext cx="2279650" cy="24971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6" name="Line 2"/>
          <p:cNvSpPr>
            <a:spLocks noChangeShapeType="1"/>
          </p:cNvSpPr>
          <p:nvPr/>
        </p:nvSpPr>
        <p:spPr bwMode="auto">
          <a:xfrm flipV="1">
            <a:off x="228600" y="914400"/>
            <a:ext cx="2590800" cy="0"/>
          </a:xfrm>
          <a:prstGeom prst="line">
            <a:avLst/>
          </a:prstGeom>
          <a:noFill/>
          <a:ln w="57150">
            <a:solidFill>
              <a:srgbClr val="FF0066"/>
            </a:solidFill>
            <a:round/>
            <a:headEnd/>
            <a:tailEnd type="triangle" w="med" len="med"/>
          </a:ln>
          <a:effectLst>
            <a:prstShdw prst="shdw17" dist="17961" dir="2700000">
              <a:srgbClr val="99003D"/>
            </a:prstShdw>
          </a:effectLst>
        </p:spPr>
        <p:txBody>
          <a:bodyPr wrap="none" anchor="ctr"/>
          <a:lstStyle/>
          <a:p>
            <a:endParaRPr lang="tr-TR"/>
          </a:p>
        </p:txBody>
      </p:sp>
      <p:sp>
        <p:nvSpPr>
          <p:cNvPr id="47107" name="Text Box 3"/>
          <p:cNvSpPr txBox="1">
            <a:spLocks noChangeArrowheads="1"/>
          </p:cNvSpPr>
          <p:nvPr/>
        </p:nvSpPr>
        <p:spPr bwMode="auto">
          <a:xfrm>
            <a:off x="250825" y="260350"/>
            <a:ext cx="2592388" cy="457200"/>
          </a:xfrm>
          <a:prstGeom prst="rect">
            <a:avLst/>
          </a:prstGeom>
          <a:noFill/>
          <a:ln w="9525">
            <a:noFill/>
            <a:miter lim="800000"/>
            <a:headEnd/>
            <a:tailEnd/>
          </a:ln>
        </p:spPr>
        <p:txBody>
          <a:bodyPr>
            <a:spAutoFit/>
          </a:bodyPr>
          <a:lstStyle/>
          <a:p>
            <a:pPr eaLnBrk="0" hangingPunct="0">
              <a:spcBef>
                <a:spcPct val="50000"/>
              </a:spcBef>
            </a:pPr>
            <a:r>
              <a:rPr lang="tr-TR" sz="2400" b="1">
                <a:solidFill>
                  <a:schemeClr val="accent2"/>
                </a:solidFill>
                <a:latin typeface="Arial" charset="0"/>
              </a:rPr>
              <a:t>Beden Duruşu</a:t>
            </a:r>
          </a:p>
        </p:txBody>
      </p:sp>
      <p:sp>
        <p:nvSpPr>
          <p:cNvPr id="47108" name="Text Box 4"/>
          <p:cNvSpPr txBox="1">
            <a:spLocks noChangeArrowheads="1"/>
          </p:cNvSpPr>
          <p:nvPr/>
        </p:nvSpPr>
        <p:spPr bwMode="auto">
          <a:xfrm>
            <a:off x="1331913" y="2205038"/>
            <a:ext cx="6265862" cy="2443162"/>
          </a:xfrm>
          <a:prstGeom prst="rect">
            <a:avLst/>
          </a:prstGeom>
          <a:noFill/>
          <a:ln w="9525">
            <a:noFill/>
            <a:miter lim="800000"/>
            <a:headEnd/>
            <a:tailEnd/>
          </a:ln>
        </p:spPr>
        <p:txBody>
          <a:bodyPr>
            <a:spAutoFit/>
          </a:bodyPr>
          <a:lstStyle/>
          <a:p>
            <a:pPr eaLnBrk="0" hangingPunct="0">
              <a:spcBef>
                <a:spcPct val="50000"/>
              </a:spcBef>
            </a:pPr>
            <a:r>
              <a:rPr lang="tr-TR" sz="2800" b="1">
                <a:solidFill>
                  <a:schemeClr val="tx2"/>
                </a:solidFill>
                <a:latin typeface="Arial" charset="0"/>
              </a:rPr>
              <a:t>İlişkide olduğu kişiyi doğrudan </a:t>
            </a:r>
          </a:p>
          <a:p>
            <a:pPr eaLnBrk="0" hangingPunct="0">
              <a:spcBef>
                <a:spcPct val="50000"/>
              </a:spcBef>
            </a:pPr>
            <a:r>
              <a:rPr lang="tr-TR" sz="2800" b="1">
                <a:solidFill>
                  <a:schemeClr val="tx2"/>
                </a:solidFill>
                <a:latin typeface="Arial" charset="0"/>
              </a:rPr>
              <a:t>karşısına alan ve dik bir beden </a:t>
            </a:r>
          </a:p>
          <a:p>
            <a:pPr eaLnBrk="0" hangingPunct="0">
              <a:spcBef>
                <a:spcPct val="50000"/>
              </a:spcBef>
            </a:pPr>
            <a:r>
              <a:rPr lang="tr-TR" sz="2800" b="1">
                <a:solidFill>
                  <a:schemeClr val="tx2"/>
                </a:solidFill>
                <a:latin typeface="Arial" charset="0"/>
              </a:rPr>
              <a:t>duruşuna sahip bir kişi, mesajında </a:t>
            </a:r>
          </a:p>
          <a:p>
            <a:pPr eaLnBrk="0" hangingPunct="0">
              <a:spcBef>
                <a:spcPct val="50000"/>
              </a:spcBef>
            </a:pPr>
            <a:r>
              <a:rPr lang="tr-TR" sz="2800" b="1">
                <a:solidFill>
                  <a:schemeClr val="tx2"/>
                </a:solidFill>
                <a:latin typeface="Arial" charset="0"/>
              </a:rPr>
              <a:t>güvenli bir özellik katmış olacaktır.</a:t>
            </a:r>
          </a:p>
        </p:txBody>
      </p:sp>
      <p:pic>
        <p:nvPicPr>
          <p:cNvPr id="47109" name="Picture 5" descr="j0132903"/>
          <p:cNvPicPr>
            <a:picLocks noChangeAspect="1" noChangeArrowheads="1"/>
          </p:cNvPicPr>
          <p:nvPr/>
        </p:nvPicPr>
        <p:blipFill>
          <a:blip r:embed="rId3" cstate="print"/>
          <a:srcRect/>
          <a:stretch>
            <a:fillRect/>
          </a:stretch>
        </p:blipFill>
        <p:spPr bwMode="auto">
          <a:xfrm>
            <a:off x="7315200" y="3200400"/>
            <a:ext cx="1828800"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wipe(left)">
                                      <p:cBhvr>
                                        <p:cTn id="7"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Line 2"/>
          <p:cNvSpPr>
            <a:spLocks noChangeShapeType="1"/>
          </p:cNvSpPr>
          <p:nvPr/>
        </p:nvSpPr>
        <p:spPr bwMode="auto">
          <a:xfrm flipV="1">
            <a:off x="228600" y="914400"/>
            <a:ext cx="4038600" cy="0"/>
          </a:xfrm>
          <a:prstGeom prst="line">
            <a:avLst/>
          </a:prstGeom>
          <a:noFill/>
          <a:ln w="57150">
            <a:solidFill>
              <a:srgbClr val="FF0066"/>
            </a:solidFill>
            <a:round/>
            <a:headEnd/>
            <a:tailEnd type="triangle" w="med" len="med"/>
          </a:ln>
          <a:effectLst>
            <a:prstShdw prst="shdw17" dist="17961" dir="2700000">
              <a:srgbClr val="99003D"/>
            </a:prstShdw>
          </a:effectLst>
        </p:spPr>
        <p:txBody>
          <a:bodyPr wrap="none" anchor="ctr"/>
          <a:lstStyle/>
          <a:p>
            <a:endParaRPr lang="tr-TR"/>
          </a:p>
        </p:txBody>
      </p:sp>
      <p:sp>
        <p:nvSpPr>
          <p:cNvPr id="48131" name="Text Box 3"/>
          <p:cNvSpPr txBox="1">
            <a:spLocks noChangeArrowheads="1"/>
          </p:cNvSpPr>
          <p:nvPr/>
        </p:nvSpPr>
        <p:spPr bwMode="auto">
          <a:xfrm>
            <a:off x="468313" y="333375"/>
            <a:ext cx="4824412" cy="519113"/>
          </a:xfrm>
          <a:prstGeom prst="rect">
            <a:avLst/>
          </a:prstGeom>
          <a:noFill/>
          <a:ln w="9525">
            <a:noFill/>
            <a:miter lim="800000"/>
            <a:headEnd/>
            <a:tailEnd/>
          </a:ln>
        </p:spPr>
        <p:txBody>
          <a:bodyPr>
            <a:spAutoFit/>
          </a:bodyPr>
          <a:lstStyle/>
          <a:p>
            <a:pPr eaLnBrk="0" hangingPunct="0">
              <a:spcBef>
                <a:spcPct val="50000"/>
              </a:spcBef>
            </a:pPr>
            <a:r>
              <a:rPr lang="tr-TR" sz="2800" b="1">
                <a:solidFill>
                  <a:schemeClr val="accent2"/>
                </a:solidFill>
                <a:latin typeface="Arial" charset="0"/>
              </a:rPr>
              <a:t>Doğrudan Göz İlişkisi</a:t>
            </a:r>
          </a:p>
        </p:txBody>
      </p:sp>
      <p:sp>
        <p:nvSpPr>
          <p:cNvPr id="48132" name="Text Box 4"/>
          <p:cNvSpPr txBox="1">
            <a:spLocks noChangeArrowheads="1"/>
          </p:cNvSpPr>
          <p:nvPr/>
        </p:nvSpPr>
        <p:spPr bwMode="auto">
          <a:xfrm>
            <a:off x="611188" y="1989138"/>
            <a:ext cx="7993062" cy="3084512"/>
          </a:xfrm>
          <a:prstGeom prst="rect">
            <a:avLst/>
          </a:prstGeom>
          <a:noFill/>
          <a:ln w="9525">
            <a:noFill/>
            <a:miter lim="800000"/>
            <a:headEnd/>
            <a:tailEnd/>
          </a:ln>
        </p:spPr>
        <p:txBody>
          <a:bodyPr>
            <a:spAutoFit/>
          </a:bodyPr>
          <a:lstStyle/>
          <a:p>
            <a:pPr eaLnBrk="0" hangingPunct="0">
              <a:spcBef>
                <a:spcPct val="50000"/>
              </a:spcBef>
            </a:pPr>
            <a:r>
              <a:rPr lang="tr-TR" sz="2800" b="1">
                <a:solidFill>
                  <a:schemeClr val="bg2"/>
                </a:solidFill>
                <a:latin typeface="Arial" charset="0"/>
              </a:rPr>
              <a:t>“ </a:t>
            </a:r>
            <a:r>
              <a:rPr lang="tr-TR" sz="2800" b="1">
                <a:solidFill>
                  <a:schemeClr val="tx2"/>
                </a:solidFill>
                <a:latin typeface="Arial" charset="0"/>
              </a:rPr>
              <a:t>Gözlerin konuştuğu dil her yerde aynıdır.” </a:t>
            </a:r>
          </a:p>
          <a:p>
            <a:pPr eaLnBrk="0" hangingPunct="0">
              <a:spcBef>
                <a:spcPct val="50000"/>
              </a:spcBef>
            </a:pPr>
            <a:r>
              <a:rPr lang="tr-TR" sz="2800" b="1">
                <a:solidFill>
                  <a:schemeClr val="tx2"/>
                </a:solidFill>
                <a:latin typeface="Arial" charset="0"/>
              </a:rPr>
              <a:t>							Herber </a:t>
            </a:r>
          </a:p>
          <a:p>
            <a:pPr eaLnBrk="0" hangingPunct="0">
              <a:spcBef>
                <a:spcPct val="50000"/>
              </a:spcBef>
            </a:pPr>
            <a:endParaRPr lang="tr-TR" sz="2800" b="1">
              <a:solidFill>
                <a:schemeClr val="tx2"/>
              </a:solidFill>
              <a:latin typeface="Arial" charset="0"/>
            </a:endParaRPr>
          </a:p>
          <a:p>
            <a:pPr eaLnBrk="0" hangingPunct="0">
              <a:spcBef>
                <a:spcPct val="50000"/>
              </a:spcBef>
            </a:pPr>
            <a:r>
              <a:rPr lang="tr-TR" sz="2800" b="1">
                <a:solidFill>
                  <a:schemeClr val="tx2"/>
                </a:solidFill>
                <a:latin typeface="Arial" charset="0"/>
              </a:rPr>
              <a:t>Bir kişi ile konuşurken dikkat edilecek en </a:t>
            </a:r>
          </a:p>
          <a:p>
            <a:pPr eaLnBrk="0" hangingPunct="0">
              <a:spcBef>
                <a:spcPct val="50000"/>
              </a:spcBef>
            </a:pPr>
            <a:r>
              <a:rPr lang="tr-TR" sz="2800" b="1">
                <a:solidFill>
                  <a:schemeClr val="tx2"/>
                </a:solidFill>
                <a:latin typeface="Arial" charset="0"/>
              </a:rPr>
              <a:t>önemli noktalardan biri, nereye baktığınızdır.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wipe(left)">
                                      <p:cBhvr>
                                        <p:cTn id="7" dur="5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Line 2"/>
          <p:cNvSpPr>
            <a:spLocks noChangeShapeType="1"/>
          </p:cNvSpPr>
          <p:nvPr/>
        </p:nvSpPr>
        <p:spPr bwMode="auto">
          <a:xfrm flipV="1">
            <a:off x="463550" y="914400"/>
            <a:ext cx="1060450" cy="0"/>
          </a:xfrm>
          <a:prstGeom prst="line">
            <a:avLst/>
          </a:prstGeom>
          <a:noFill/>
          <a:ln w="57150">
            <a:solidFill>
              <a:srgbClr val="FF0066"/>
            </a:solidFill>
            <a:round/>
            <a:headEnd/>
            <a:tailEnd type="triangle" w="med" len="med"/>
          </a:ln>
          <a:effectLst>
            <a:prstShdw prst="shdw17" dist="17961" dir="2700000">
              <a:srgbClr val="99003D"/>
            </a:prstShdw>
          </a:effectLst>
        </p:spPr>
        <p:txBody>
          <a:bodyPr wrap="none" anchor="ctr"/>
          <a:lstStyle/>
          <a:p>
            <a:endParaRPr lang="tr-TR"/>
          </a:p>
        </p:txBody>
      </p:sp>
      <p:sp>
        <p:nvSpPr>
          <p:cNvPr id="49155" name="Text Box 3"/>
          <p:cNvSpPr txBox="1">
            <a:spLocks noChangeArrowheads="1"/>
          </p:cNvSpPr>
          <p:nvPr/>
        </p:nvSpPr>
        <p:spPr bwMode="auto">
          <a:xfrm>
            <a:off x="468313" y="333375"/>
            <a:ext cx="1511300" cy="457200"/>
          </a:xfrm>
          <a:prstGeom prst="rect">
            <a:avLst/>
          </a:prstGeom>
          <a:noFill/>
          <a:ln w="9525">
            <a:noFill/>
            <a:miter lim="800000"/>
            <a:headEnd/>
            <a:tailEnd/>
          </a:ln>
        </p:spPr>
        <p:txBody>
          <a:bodyPr>
            <a:spAutoFit/>
          </a:bodyPr>
          <a:lstStyle/>
          <a:p>
            <a:pPr eaLnBrk="0" hangingPunct="0">
              <a:spcBef>
                <a:spcPct val="50000"/>
              </a:spcBef>
            </a:pPr>
            <a:r>
              <a:rPr lang="tr-TR" sz="2400" b="1">
                <a:solidFill>
                  <a:schemeClr val="accent2"/>
                </a:solidFill>
                <a:latin typeface="Arial" charset="0"/>
              </a:rPr>
              <a:t>Jestler</a:t>
            </a:r>
          </a:p>
        </p:txBody>
      </p:sp>
      <p:sp>
        <p:nvSpPr>
          <p:cNvPr id="49156" name="Text Box 4"/>
          <p:cNvSpPr txBox="1">
            <a:spLocks noChangeArrowheads="1"/>
          </p:cNvSpPr>
          <p:nvPr/>
        </p:nvSpPr>
        <p:spPr bwMode="auto">
          <a:xfrm>
            <a:off x="684213" y="1484313"/>
            <a:ext cx="7775575" cy="3511550"/>
          </a:xfrm>
          <a:prstGeom prst="rect">
            <a:avLst/>
          </a:prstGeom>
          <a:noFill/>
          <a:ln w="9525">
            <a:noFill/>
            <a:miter lim="800000"/>
            <a:headEnd/>
            <a:tailEnd/>
          </a:ln>
        </p:spPr>
        <p:txBody>
          <a:bodyPr>
            <a:spAutoFit/>
          </a:bodyPr>
          <a:lstStyle/>
          <a:p>
            <a:pPr algn="just" eaLnBrk="0" hangingPunct="0">
              <a:lnSpc>
                <a:spcPct val="130000"/>
              </a:lnSpc>
            </a:pPr>
            <a:r>
              <a:rPr lang="tr-TR" sz="2800" b="1">
                <a:solidFill>
                  <a:schemeClr val="tx2"/>
                </a:solidFill>
                <a:latin typeface="Arial" charset="0"/>
              </a:rPr>
              <a:t>Bu konuda dikkat edilmesi gereken, jestleri konuşmadaki eksik kelimeleri tamamlayacak bir araç olarak kullanmamak, yabancı dile hakim olmayan birinin ifadesini elleriyle tamamlaması gibi bir duruma düşmemektir.</a:t>
            </a:r>
          </a:p>
          <a:p>
            <a:pPr eaLnBrk="0" hangingPunct="0">
              <a:spcBef>
                <a:spcPct val="50000"/>
              </a:spcBef>
            </a:pPr>
            <a:endParaRPr lang="tr-TR" sz="2800" b="1">
              <a:solidFill>
                <a:schemeClr val="tx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wipe(left)">
                                      <p:cBhvr>
                                        <p:cTn id="7" dur="5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8002" name="Line 2"/>
          <p:cNvSpPr>
            <a:spLocks noChangeShapeType="1"/>
          </p:cNvSpPr>
          <p:nvPr/>
        </p:nvSpPr>
        <p:spPr bwMode="auto">
          <a:xfrm flipV="1">
            <a:off x="463550" y="914400"/>
            <a:ext cx="1670050" cy="0"/>
          </a:xfrm>
          <a:prstGeom prst="line">
            <a:avLst/>
          </a:prstGeom>
          <a:noFill/>
          <a:ln w="57150">
            <a:solidFill>
              <a:srgbClr val="FF0066"/>
            </a:solidFill>
            <a:round/>
            <a:headEnd/>
            <a:tailEnd type="triangle" w="med" len="med"/>
          </a:ln>
          <a:effectLst>
            <a:prstShdw prst="shdw17" dist="17961" dir="2700000">
              <a:srgbClr val="99003D"/>
            </a:prstShdw>
          </a:effectLst>
        </p:spPr>
        <p:txBody>
          <a:bodyPr wrap="none" anchor="ctr"/>
          <a:lstStyle/>
          <a:p>
            <a:endParaRPr lang="tr-TR"/>
          </a:p>
        </p:txBody>
      </p:sp>
      <p:sp>
        <p:nvSpPr>
          <p:cNvPr id="50179" name="Text Box 3"/>
          <p:cNvSpPr txBox="1">
            <a:spLocks noChangeArrowheads="1"/>
          </p:cNvSpPr>
          <p:nvPr/>
        </p:nvSpPr>
        <p:spPr bwMode="auto">
          <a:xfrm>
            <a:off x="468313" y="260350"/>
            <a:ext cx="1511300" cy="457200"/>
          </a:xfrm>
          <a:prstGeom prst="rect">
            <a:avLst/>
          </a:prstGeom>
          <a:noFill/>
          <a:ln w="9525">
            <a:noFill/>
            <a:miter lim="800000"/>
            <a:headEnd/>
            <a:tailEnd/>
          </a:ln>
        </p:spPr>
        <p:txBody>
          <a:bodyPr>
            <a:spAutoFit/>
          </a:bodyPr>
          <a:lstStyle/>
          <a:p>
            <a:pPr eaLnBrk="0" hangingPunct="0">
              <a:spcBef>
                <a:spcPct val="50000"/>
              </a:spcBef>
            </a:pPr>
            <a:r>
              <a:rPr lang="tr-TR" sz="2400" b="1">
                <a:solidFill>
                  <a:schemeClr val="accent2"/>
                </a:solidFill>
                <a:latin typeface="Arial" charset="0"/>
              </a:rPr>
              <a:t>Mimikler</a:t>
            </a:r>
          </a:p>
        </p:txBody>
      </p:sp>
      <p:sp>
        <p:nvSpPr>
          <p:cNvPr id="50180" name="Text Box 4"/>
          <p:cNvSpPr txBox="1">
            <a:spLocks noChangeArrowheads="1"/>
          </p:cNvSpPr>
          <p:nvPr/>
        </p:nvSpPr>
        <p:spPr bwMode="auto">
          <a:xfrm>
            <a:off x="755650" y="2349500"/>
            <a:ext cx="7272338" cy="2527300"/>
          </a:xfrm>
          <a:prstGeom prst="rect">
            <a:avLst/>
          </a:prstGeom>
          <a:noFill/>
          <a:ln w="9525">
            <a:noFill/>
            <a:miter lim="800000"/>
            <a:headEnd/>
            <a:tailEnd/>
          </a:ln>
        </p:spPr>
        <p:txBody>
          <a:bodyPr>
            <a:spAutoFit/>
          </a:bodyPr>
          <a:lstStyle/>
          <a:p>
            <a:pPr algn="just" eaLnBrk="0" hangingPunct="0">
              <a:lnSpc>
                <a:spcPct val="210000"/>
              </a:lnSpc>
            </a:pPr>
            <a:r>
              <a:rPr lang="tr-TR" sz="2800" b="1">
                <a:solidFill>
                  <a:schemeClr val="tx2"/>
                </a:solidFill>
                <a:latin typeface="Arial" charset="0"/>
              </a:rPr>
              <a:t>Güvenli bir ifade, verilen mesajla uyum içindeki ifadedir.</a:t>
            </a:r>
          </a:p>
          <a:p>
            <a:pPr eaLnBrk="0" hangingPunct="0">
              <a:spcBef>
                <a:spcPct val="50000"/>
              </a:spcBef>
            </a:pPr>
            <a:endParaRPr lang="tr-TR" sz="2800" b="1">
              <a:solidFill>
                <a:schemeClr val="tx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wipe(left)">
                                      <p:cBhvr>
                                        <p:cTn id="7" dur="500"/>
                                        <p:tgtEl>
                                          <p:spTgt spid="128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9026" name="Line 2"/>
          <p:cNvSpPr>
            <a:spLocks noChangeShapeType="1"/>
          </p:cNvSpPr>
          <p:nvPr/>
        </p:nvSpPr>
        <p:spPr bwMode="auto">
          <a:xfrm flipV="1">
            <a:off x="463550" y="914400"/>
            <a:ext cx="7766050" cy="0"/>
          </a:xfrm>
          <a:prstGeom prst="line">
            <a:avLst/>
          </a:prstGeom>
          <a:noFill/>
          <a:ln w="57150">
            <a:solidFill>
              <a:srgbClr val="FF0066"/>
            </a:solidFill>
            <a:round/>
            <a:headEnd/>
            <a:tailEnd type="triangle" w="med" len="med"/>
          </a:ln>
          <a:effectLst>
            <a:prstShdw prst="shdw17" dist="17961" dir="2700000">
              <a:srgbClr val="99003D"/>
            </a:prstShdw>
          </a:effectLst>
        </p:spPr>
        <p:txBody>
          <a:bodyPr wrap="none" anchor="ctr"/>
          <a:lstStyle/>
          <a:p>
            <a:endParaRPr lang="tr-TR"/>
          </a:p>
        </p:txBody>
      </p:sp>
      <p:sp>
        <p:nvSpPr>
          <p:cNvPr id="51203" name="Text Box 3"/>
          <p:cNvSpPr txBox="1">
            <a:spLocks noChangeArrowheads="1"/>
          </p:cNvSpPr>
          <p:nvPr/>
        </p:nvSpPr>
        <p:spPr bwMode="auto">
          <a:xfrm>
            <a:off x="684213" y="404813"/>
            <a:ext cx="6911975" cy="457200"/>
          </a:xfrm>
          <a:prstGeom prst="rect">
            <a:avLst/>
          </a:prstGeom>
          <a:noFill/>
          <a:ln w="9525">
            <a:noFill/>
            <a:miter lim="800000"/>
            <a:headEnd/>
            <a:tailEnd/>
          </a:ln>
        </p:spPr>
        <p:txBody>
          <a:bodyPr>
            <a:spAutoFit/>
          </a:bodyPr>
          <a:lstStyle/>
          <a:p>
            <a:pPr eaLnBrk="0" hangingPunct="0">
              <a:spcBef>
                <a:spcPct val="50000"/>
              </a:spcBef>
            </a:pPr>
            <a:r>
              <a:rPr lang="tr-TR" sz="2400" b="1">
                <a:solidFill>
                  <a:schemeClr val="accent2"/>
                </a:solidFill>
                <a:latin typeface="Arial" charset="0"/>
              </a:rPr>
              <a:t>Ses Tonu, Şiddet ve Konuşmanın Akıcılığı</a:t>
            </a:r>
          </a:p>
        </p:txBody>
      </p:sp>
      <p:sp>
        <p:nvSpPr>
          <p:cNvPr id="51204" name="Text Box 4"/>
          <p:cNvSpPr txBox="1">
            <a:spLocks noChangeArrowheads="1"/>
          </p:cNvSpPr>
          <p:nvPr/>
        </p:nvSpPr>
        <p:spPr bwMode="auto">
          <a:xfrm>
            <a:off x="611188" y="1700213"/>
            <a:ext cx="7632700" cy="3722687"/>
          </a:xfrm>
          <a:prstGeom prst="rect">
            <a:avLst/>
          </a:prstGeom>
          <a:noFill/>
          <a:ln w="9525">
            <a:noFill/>
            <a:miter lim="800000"/>
            <a:headEnd/>
            <a:tailEnd/>
          </a:ln>
        </p:spPr>
        <p:txBody>
          <a:bodyPr>
            <a:spAutoFit/>
          </a:bodyPr>
          <a:lstStyle/>
          <a:p>
            <a:pPr eaLnBrk="0" hangingPunct="0"/>
            <a:r>
              <a:rPr lang="tr-TR" sz="2800" b="1">
                <a:solidFill>
                  <a:schemeClr val="tx2"/>
                </a:solidFill>
                <a:latin typeface="Arial" charset="0"/>
              </a:rPr>
              <a:t>İnsanlar arası ilişkilerde yaşanan en küçük gerginlik, kendini önce ses tonuyla ortaya koyar.</a:t>
            </a:r>
          </a:p>
          <a:p>
            <a:pPr eaLnBrk="0" hangingPunct="0"/>
            <a:endParaRPr lang="tr-TR" sz="2800" b="1">
              <a:solidFill>
                <a:schemeClr val="tx2"/>
              </a:solidFill>
              <a:latin typeface="Arial" charset="0"/>
            </a:endParaRPr>
          </a:p>
          <a:p>
            <a:pPr eaLnBrk="0" hangingPunct="0"/>
            <a:r>
              <a:rPr lang="tr-TR" sz="2800" b="1">
                <a:solidFill>
                  <a:schemeClr val="tx2"/>
                </a:solidFill>
                <a:latin typeface="Arial" charset="0"/>
              </a:rPr>
              <a:t>Büyük çoğunlukla gündelik ilişkilerde  canlı, neşeli, enerjik bir ses tonu, insanlar üzerinde olumlu etki bırakır.</a:t>
            </a:r>
          </a:p>
          <a:p>
            <a:pPr eaLnBrk="0" hangingPunct="0">
              <a:spcBef>
                <a:spcPct val="50000"/>
              </a:spcBef>
            </a:pPr>
            <a:endParaRPr lang="tr-TR" sz="2800" b="1">
              <a:solidFill>
                <a:schemeClr val="tx2"/>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wipe(left)">
                                      <p:cBhvr>
                                        <p:cTn id="7" dur="500"/>
                                        <p:tgtEl>
                                          <p:spTgt spid="129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p:txBody>
          <a:bodyPr>
            <a:normAutofit fontScale="90000"/>
          </a:bodyPr>
          <a:lstStyle/>
          <a:p>
            <a:pPr eaLnBrk="1" hangingPunct="1"/>
            <a:r>
              <a:rPr lang="es-ES" b="1" smtClean="0"/>
              <a:t>BEDEN DİLİ VE YANSITILAN MESAJLAR</a:t>
            </a:r>
            <a:r>
              <a:rPr lang="es-ES" smtClean="0"/>
              <a:t> </a:t>
            </a:r>
            <a:endParaRPr lang="tr-TR" smtClean="0"/>
          </a:p>
        </p:txBody>
      </p:sp>
      <p:sp>
        <p:nvSpPr>
          <p:cNvPr id="3" name="2 İçerik Yer Tutucusu"/>
          <p:cNvSpPr>
            <a:spLocks noGrp="1"/>
          </p:cNvSpPr>
          <p:nvPr>
            <p:ph idx="1"/>
          </p:nvPr>
        </p:nvSpPr>
        <p:spPr>
          <a:xfrm>
            <a:off x="457200" y="1981200"/>
            <a:ext cx="8229600" cy="4662488"/>
          </a:xfrm>
        </p:spPr>
        <p:txBody>
          <a:bodyPr>
            <a:normAutofit/>
          </a:bodyPr>
          <a:lstStyle/>
          <a:p>
            <a:pPr eaLnBrk="1" hangingPunct="1">
              <a:defRPr/>
            </a:pPr>
            <a:r>
              <a:rPr lang="tr-TR" sz="2200" b="1" dirty="0" smtClean="0"/>
              <a:t>Öne doğru eğilen vücut biçimi yansıtılan mesaj</a:t>
            </a:r>
            <a:r>
              <a:rPr lang="tr-TR" sz="2200" dirty="0" smtClean="0"/>
              <a:t>: </a:t>
            </a:r>
            <a:br>
              <a:rPr lang="tr-TR" sz="2200" dirty="0" smtClean="0"/>
            </a:br>
            <a:endParaRPr lang="tr-TR" sz="2200" dirty="0" smtClean="0"/>
          </a:p>
          <a:p>
            <a:pPr eaLnBrk="1" hangingPunct="1">
              <a:defRPr/>
            </a:pPr>
            <a:r>
              <a:rPr lang="tr-TR" sz="2200" b="1" dirty="0" smtClean="0">
                <a:solidFill>
                  <a:srgbClr val="FF0000"/>
                </a:solidFill>
              </a:rPr>
              <a:t>ısrarcılık, konuya yoğun dikkat ve ilgi </a:t>
            </a:r>
            <a:r>
              <a:rPr lang="tr-TR" sz="2000" dirty="0" smtClean="0"/>
              <a:t/>
            </a:r>
            <a:br>
              <a:rPr lang="tr-TR" sz="2000" dirty="0" smtClean="0"/>
            </a:br>
            <a:endParaRPr lang="tr-TR" sz="2000" dirty="0" smtClean="0"/>
          </a:p>
          <a:p>
            <a:pPr eaLnBrk="1" hangingPunct="1">
              <a:defRPr/>
            </a:pPr>
            <a:r>
              <a:rPr lang="tr-TR" sz="2200" b="1" dirty="0" smtClean="0"/>
              <a:t>Kalkık omuzlar, göğüs dışarıda, çene önde ve yansıtılan mesaj:</a:t>
            </a:r>
            <a:r>
              <a:rPr lang="tr-TR" sz="2200" dirty="0" smtClean="0"/>
              <a:t> </a:t>
            </a:r>
            <a:br>
              <a:rPr lang="tr-TR" sz="2200" dirty="0" smtClean="0"/>
            </a:br>
            <a:r>
              <a:rPr lang="tr-TR" sz="2200" dirty="0" smtClean="0"/>
              <a:t> </a:t>
            </a:r>
            <a:br>
              <a:rPr lang="tr-TR" sz="2200" dirty="0" smtClean="0"/>
            </a:br>
            <a:r>
              <a:rPr lang="tr-TR" sz="2200" b="1" dirty="0" smtClean="0">
                <a:solidFill>
                  <a:srgbClr val="FF0000"/>
                </a:solidFill>
              </a:rPr>
              <a:t>saldırganlık, gerginlik </a:t>
            </a:r>
            <a:r>
              <a:rPr lang="tr-TR" sz="2000" dirty="0" smtClean="0">
                <a:solidFill>
                  <a:srgbClr val="FF0000"/>
                </a:solidFill>
              </a:rPr>
              <a:t/>
            </a:r>
            <a:br>
              <a:rPr lang="tr-TR" sz="2000" dirty="0" smtClean="0">
                <a:solidFill>
                  <a:srgbClr val="FF0000"/>
                </a:solidFill>
              </a:rPr>
            </a:br>
            <a:endParaRPr lang="tr-TR" sz="2000" dirty="0" smtClean="0">
              <a:solidFill>
                <a:srgbClr val="FF0000"/>
              </a:solidFill>
            </a:endParaRPr>
          </a:p>
          <a:p>
            <a:pPr eaLnBrk="1" hangingPunct="1">
              <a:defRPr/>
            </a:pPr>
            <a:r>
              <a:rPr lang="tr-TR" sz="2000" b="1" dirty="0" smtClean="0"/>
              <a:t>Omuzlar aşağıda, geri-ye doğru yaslanma ile yansıtılan mesaj: </a:t>
            </a:r>
            <a:r>
              <a:rPr lang="tr-TR" sz="2000" dirty="0" smtClean="0"/>
              <a:t> </a:t>
            </a:r>
            <a:br>
              <a:rPr lang="tr-TR" sz="2000" dirty="0" smtClean="0"/>
            </a:br>
            <a:endParaRPr lang="tr-TR" sz="2000" dirty="0" smtClean="0"/>
          </a:p>
          <a:p>
            <a:pPr eaLnBrk="1" hangingPunct="1">
              <a:defRPr/>
            </a:pPr>
            <a:r>
              <a:rPr lang="tr-TR" sz="2000" b="1" dirty="0" smtClean="0">
                <a:solidFill>
                  <a:srgbClr val="FF0000"/>
                </a:solidFill>
              </a:rPr>
              <a:t>rahatlık, konuya ilgisizlik</a:t>
            </a:r>
            <a:r>
              <a:rPr lang="tr-TR" sz="2000" dirty="0" smtClean="0">
                <a:solidFill>
                  <a:srgbClr val="FF0000"/>
                </a:solidFill>
              </a:rPr>
              <a:t> </a:t>
            </a:r>
            <a:br>
              <a:rPr lang="tr-TR" sz="2000" dirty="0" smtClean="0">
                <a:solidFill>
                  <a:srgbClr val="FF0000"/>
                </a:solidFill>
              </a:rPr>
            </a:br>
            <a:r>
              <a:rPr lang="tr-TR" sz="2000" dirty="0" smtClean="0"/>
              <a:t/>
            </a:r>
            <a:br>
              <a:rPr lang="tr-TR" sz="2000" dirty="0" smtClean="0"/>
            </a:br>
            <a:endParaRPr lang="tr-TR" sz="2000" dirty="0" smtClean="0"/>
          </a:p>
          <a:p>
            <a:pPr eaLnBrk="1" hangingPunct="1">
              <a:defRPr/>
            </a:pPr>
            <a:endParaRPr lang="tr-TR" dirty="0"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normAutofit fontScale="90000"/>
          </a:bodyPr>
          <a:lstStyle/>
          <a:p>
            <a:pPr eaLnBrk="1" hangingPunct="1"/>
            <a:r>
              <a:rPr lang="es-ES" b="1" smtClean="0"/>
              <a:t>BEDEN DİLİ VE YANSITILAN MESAJLAR</a:t>
            </a:r>
            <a:endParaRPr lang="tr-TR" smtClean="0"/>
          </a:p>
        </p:txBody>
      </p:sp>
      <p:sp>
        <p:nvSpPr>
          <p:cNvPr id="10243" name="2 İçerik Yer Tutucusu"/>
          <p:cNvSpPr>
            <a:spLocks noGrp="1"/>
          </p:cNvSpPr>
          <p:nvPr>
            <p:ph idx="1"/>
          </p:nvPr>
        </p:nvSpPr>
        <p:spPr>
          <a:xfrm>
            <a:off x="457200" y="1981200"/>
            <a:ext cx="8229600" cy="4519613"/>
          </a:xfrm>
        </p:spPr>
        <p:txBody>
          <a:bodyPr/>
          <a:lstStyle/>
          <a:p>
            <a:pPr eaLnBrk="1" hangingPunct="1"/>
            <a:r>
              <a:rPr lang="tr-TR" sz="2100" b="1" dirty="0" smtClean="0"/>
              <a:t>Başın yukarıya doğru durması; </a:t>
            </a:r>
            <a:r>
              <a:rPr lang="tr-TR" sz="2100" b="1" dirty="0" smtClean="0">
                <a:solidFill>
                  <a:srgbClr val="C00000"/>
                </a:solidFill>
              </a:rPr>
              <a:t>üstünlük</a:t>
            </a:r>
            <a:r>
              <a:rPr lang="tr-TR" sz="2100" b="1" dirty="0" smtClean="0"/>
              <a:t> </a:t>
            </a:r>
            <a:br>
              <a:rPr lang="tr-TR" sz="2100" b="1" dirty="0" smtClean="0"/>
            </a:br>
            <a:r>
              <a:rPr lang="tr-TR" sz="2100" b="1" dirty="0" smtClean="0"/>
              <a:t> </a:t>
            </a:r>
          </a:p>
          <a:p>
            <a:pPr eaLnBrk="1" hangingPunct="1"/>
            <a:r>
              <a:rPr lang="tr-TR" sz="2100" b="1" dirty="0" smtClean="0"/>
              <a:t>Aşağıya doğru olması; </a:t>
            </a:r>
            <a:r>
              <a:rPr lang="tr-TR" sz="2100" b="1" dirty="0" smtClean="0">
                <a:solidFill>
                  <a:srgbClr val="C00000"/>
                </a:solidFill>
              </a:rPr>
              <a:t>uysallık</a:t>
            </a:r>
            <a:r>
              <a:rPr lang="tr-TR" sz="2100" b="1" dirty="0" smtClean="0"/>
              <a:t> </a:t>
            </a:r>
            <a:br>
              <a:rPr lang="tr-TR" sz="2100" b="1" dirty="0" smtClean="0"/>
            </a:br>
            <a:r>
              <a:rPr lang="tr-TR" sz="2100" b="1" dirty="0" smtClean="0"/>
              <a:t> </a:t>
            </a:r>
            <a:br>
              <a:rPr lang="tr-TR" sz="2100" b="1" dirty="0" smtClean="0"/>
            </a:br>
            <a:endParaRPr lang="tr-TR" sz="2100" b="1" dirty="0" smtClean="0"/>
          </a:p>
          <a:p>
            <a:pPr eaLnBrk="1" hangingPunct="1"/>
            <a:r>
              <a:rPr lang="tr-TR" sz="2100" b="1" dirty="0" smtClean="0"/>
              <a:t>Boyun eğme, konuşan kişiye doğru yönelme; </a:t>
            </a:r>
            <a:r>
              <a:rPr lang="tr-TR" sz="2100" b="1" dirty="0" smtClean="0">
                <a:solidFill>
                  <a:srgbClr val="C00000"/>
                </a:solidFill>
              </a:rPr>
              <a:t>ilgi, anlaşma </a:t>
            </a:r>
            <a:r>
              <a:rPr lang="tr-TR" sz="2100" b="1" dirty="0" smtClean="0"/>
              <a:t> </a:t>
            </a:r>
            <a:br>
              <a:rPr lang="tr-TR" sz="2100" b="1" dirty="0" smtClean="0"/>
            </a:br>
            <a:r>
              <a:rPr lang="tr-TR" sz="2100" b="1" dirty="0" smtClean="0"/>
              <a:t> </a:t>
            </a:r>
            <a:br>
              <a:rPr lang="tr-TR" sz="2100" b="1" dirty="0" smtClean="0"/>
            </a:br>
            <a:endParaRPr lang="tr-TR" sz="2100" b="1" dirty="0" smtClean="0"/>
          </a:p>
          <a:p>
            <a:pPr eaLnBrk="1" hangingPunct="1"/>
            <a:r>
              <a:rPr lang="tr-TR" sz="2100" b="1" dirty="0" smtClean="0"/>
              <a:t>İletişimde bulunduğunuz kişiden başka yana döndüğünde ; </a:t>
            </a:r>
            <a:r>
              <a:rPr lang="tr-TR" sz="2100" b="1" dirty="0" smtClean="0">
                <a:solidFill>
                  <a:srgbClr val="C00000"/>
                </a:solidFill>
              </a:rPr>
              <a:t>anlaşmazlık </a:t>
            </a:r>
          </a:p>
          <a:p>
            <a:pPr eaLnBrk="1" hangingPunct="1">
              <a:buFont typeface="Wingdings" pitchFamily="2" charset="2"/>
              <a:buNone/>
            </a:pPr>
            <a:endParaRPr lang="tr-TR" sz="2100" b="1" dirty="0" smtClean="0"/>
          </a:p>
          <a:p>
            <a:pPr eaLnBrk="1" hangingPunct="1"/>
            <a:r>
              <a:rPr lang="tr-TR" sz="2100" b="1" dirty="0" smtClean="0"/>
              <a:t>Başın yana eğilmesi; </a:t>
            </a:r>
            <a:r>
              <a:rPr lang="tr-TR" sz="2100" b="1" dirty="0" smtClean="0">
                <a:solidFill>
                  <a:srgbClr val="C00000"/>
                </a:solidFill>
              </a:rPr>
              <a:t>konuya ilgi duyması veya size kur yapması</a:t>
            </a:r>
          </a:p>
          <a:p>
            <a:pPr eaLnBrk="1" hangingPunct="1"/>
            <a:endParaRPr lang="tr-TR" dirty="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a:xfrm>
            <a:off x="457200" y="562708"/>
            <a:ext cx="8229600" cy="1066092"/>
          </a:xfrm>
        </p:spPr>
        <p:txBody>
          <a:bodyPr>
            <a:normAutofit/>
          </a:bodyPr>
          <a:lstStyle/>
          <a:p>
            <a:pPr algn="r"/>
            <a:r>
              <a:rPr lang="tr-TR" sz="3600" b="1" dirty="0" smtClean="0">
                <a:effectLst>
                  <a:outerShdw blurRad="38100" dist="38100" dir="2700000" algn="tl">
                    <a:srgbClr val="000000">
                      <a:alpha val="43137"/>
                    </a:srgbClr>
                  </a:outerShdw>
                </a:effectLst>
                <a:latin typeface="Segoe UI Semibold" pitchFamily="34" charset="0"/>
              </a:rPr>
              <a:t>İLETİŞİMİ ENGELLEYEN DAVRANIŞLAR</a:t>
            </a:r>
            <a:endParaRPr lang="tr-TR" sz="3600" b="1" dirty="0">
              <a:effectLst>
                <a:outerShdw blurRad="38100" dist="38100" dir="2700000" algn="tl">
                  <a:srgbClr val="000000">
                    <a:alpha val="43137"/>
                  </a:srgbClr>
                </a:outerShdw>
              </a:effectLst>
              <a:latin typeface="Segoe UI Semibold" pitchFamily="34" charset="0"/>
            </a:endParaRPr>
          </a:p>
        </p:txBody>
      </p:sp>
      <p:sp>
        <p:nvSpPr>
          <p:cNvPr id="10" name="9 İçerik Yer Tutucusu"/>
          <p:cNvSpPr>
            <a:spLocks noGrp="1"/>
          </p:cNvSpPr>
          <p:nvPr>
            <p:ph idx="1"/>
          </p:nvPr>
        </p:nvSpPr>
        <p:spPr>
          <a:xfrm>
            <a:off x="457200" y="1916832"/>
            <a:ext cx="8229600" cy="4407768"/>
          </a:xfrm>
        </p:spPr>
        <p:style>
          <a:lnRef idx="0">
            <a:schemeClr val="accent2"/>
          </a:lnRef>
          <a:fillRef idx="3">
            <a:schemeClr val="accent2"/>
          </a:fillRef>
          <a:effectRef idx="3">
            <a:schemeClr val="accent2"/>
          </a:effectRef>
          <a:fontRef idx="minor">
            <a:schemeClr val="lt1"/>
          </a:fontRef>
        </p:style>
        <p:txBody>
          <a:bodyPr/>
          <a:lstStyle/>
          <a:p>
            <a:pPr eaLnBrk="0" fontAlgn="base" hangingPunct="0"/>
            <a:r>
              <a:rPr kumimoji="1" lang="en-US" sz="2800" dirty="0" err="1" smtClean="0">
                <a:latin typeface="Segoe UI Semibold" pitchFamily="34" charset="0"/>
              </a:rPr>
              <a:t>Ellerinizi</a:t>
            </a:r>
            <a:r>
              <a:rPr kumimoji="1" lang="en-US" sz="2800" dirty="0" smtClean="0">
                <a:latin typeface="Segoe UI Semibold" pitchFamily="34" charset="0"/>
              </a:rPr>
              <a:t> </a:t>
            </a:r>
            <a:r>
              <a:rPr kumimoji="1" lang="en-US" sz="2800" dirty="0" err="1" smtClean="0">
                <a:latin typeface="Segoe UI Semibold" pitchFamily="34" charset="0"/>
              </a:rPr>
              <a:t>kenetleyin</a:t>
            </a:r>
            <a:r>
              <a:rPr kumimoji="1" lang="en-US" sz="2800" dirty="0" smtClean="0">
                <a:latin typeface="Segoe UI Semibold" pitchFamily="34" charset="0"/>
              </a:rPr>
              <a:t>, </a:t>
            </a:r>
            <a:r>
              <a:rPr kumimoji="1" lang="en-US" sz="2800" dirty="0" err="1" smtClean="0">
                <a:latin typeface="Segoe UI Semibold" pitchFamily="34" charset="0"/>
              </a:rPr>
              <a:t>kollarınızı</a:t>
            </a:r>
            <a:r>
              <a:rPr kumimoji="1" lang="en-US" sz="2800" dirty="0" smtClean="0">
                <a:latin typeface="Segoe UI Semibold" pitchFamily="34" charset="0"/>
              </a:rPr>
              <a:t> </a:t>
            </a:r>
            <a:r>
              <a:rPr kumimoji="1" lang="en-US" sz="2800" dirty="0" err="1" smtClean="0">
                <a:latin typeface="Segoe UI Semibold" pitchFamily="34" charset="0"/>
              </a:rPr>
              <a:t>bağlayın</a:t>
            </a:r>
            <a:r>
              <a:rPr kumimoji="1" lang="en-US" sz="2800" dirty="0" smtClean="0">
                <a:latin typeface="Segoe UI Semibold" pitchFamily="34" charset="0"/>
              </a:rPr>
              <a:t>, </a:t>
            </a:r>
            <a:r>
              <a:rPr kumimoji="1" lang="en-US" sz="2800" dirty="0" err="1" smtClean="0">
                <a:latin typeface="Segoe UI Semibold" pitchFamily="34" charset="0"/>
              </a:rPr>
              <a:t>ayak</a:t>
            </a:r>
            <a:r>
              <a:rPr kumimoji="1" lang="en-US" sz="2800" dirty="0" smtClean="0">
                <a:latin typeface="Segoe UI Semibold" pitchFamily="34" charset="0"/>
              </a:rPr>
              <a:t> </a:t>
            </a:r>
            <a:r>
              <a:rPr kumimoji="1" lang="en-US" sz="2800" dirty="0" err="1" smtClean="0">
                <a:latin typeface="Segoe UI Semibold" pitchFamily="34" charset="0"/>
              </a:rPr>
              <a:t>ayak</a:t>
            </a:r>
            <a:r>
              <a:rPr kumimoji="1" lang="en-US" sz="2800" dirty="0" smtClean="0">
                <a:latin typeface="Segoe UI Semibold" pitchFamily="34" charset="0"/>
              </a:rPr>
              <a:t> </a:t>
            </a:r>
            <a:r>
              <a:rPr kumimoji="1" lang="en-US" sz="2800" dirty="0" err="1" smtClean="0">
                <a:latin typeface="Segoe UI Semibold" pitchFamily="34" charset="0"/>
              </a:rPr>
              <a:t>üstüne</a:t>
            </a:r>
            <a:r>
              <a:rPr kumimoji="1" lang="en-US" sz="2800" dirty="0" smtClean="0">
                <a:latin typeface="Segoe UI Semibold" pitchFamily="34" charset="0"/>
              </a:rPr>
              <a:t> </a:t>
            </a:r>
            <a:r>
              <a:rPr kumimoji="1" lang="en-US" sz="2800" dirty="0" err="1" smtClean="0">
                <a:latin typeface="Segoe UI Semibold" pitchFamily="34" charset="0"/>
              </a:rPr>
              <a:t>atın</a:t>
            </a:r>
            <a:r>
              <a:rPr kumimoji="1" lang="en-US" sz="2800" dirty="0" smtClean="0">
                <a:latin typeface="Segoe UI Semibold" pitchFamily="34" charset="0"/>
              </a:rPr>
              <a:t> </a:t>
            </a:r>
            <a:r>
              <a:rPr kumimoji="1" lang="en-US" sz="2800" dirty="0" err="1" smtClean="0">
                <a:latin typeface="Segoe UI Semibold" pitchFamily="34" charset="0"/>
              </a:rPr>
              <a:t>ve</a:t>
            </a:r>
            <a:r>
              <a:rPr kumimoji="1" lang="en-US" sz="2800" dirty="0" smtClean="0">
                <a:latin typeface="Segoe UI Semibold" pitchFamily="34" charset="0"/>
              </a:rPr>
              <a:t> </a:t>
            </a:r>
            <a:r>
              <a:rPr kumimoji="1" lang="en-US" sz="2800" dirty="0" err="1" smtClean="0">
                <a:latin typeface="Segoe UI Semibold" pitchFamily="34" charset="0"/>
              </a:rPr>
              <a:t>geriye</a:t>
            </a:r>
            <a:r>
              <a:rPr kumimoji="1" lang="en-US" sz="2800" dirty="0" smtClean="0">
                <a:latin typeface="Segoe UI Semibold" pitchFamily="34" charset="0"/>
              </a:rPr>
              <a:t> </a:t>
            </a:r>
            <a:r>
              <a:rPr kumimoji="1" lang="en-US" sz="2800" dirty="0" err="1" smtClean="0">
                <a:latin typeface="Segoe UI Semibold" pitchFamily="34" charset="0"/>
              </a:rPr>
              <a:t>doğru</a:t>
            </a:r>
            <a:r>
              <a:rPr kumimoji="1" lang="en-US" sz="2800" dirty="0" smtClean="0">
                <a:latin typeface="Segoe UI Semibold" pitchFamily="34" charset="0"/>
              </a:rPr>
              <a:t> </a:t>
            </a:r>
            <a:r>
              <a:rPr kumimoji="1" lang="en-US" sz="2800" dirty="0" err="1" smtClean="0">
                <a:latin typeface="Segoe UI Semibold" pitchFamily="34" charset="0"/>
              </a:rPr>
              <a:t>yaslanarak</a:t>
            </a:r>
            <a:r>
              <a:rPr kumimoji="1" lang="en-US" sz="2800" dirty="0" smtClean="0">
                <a:latin typeface="Segoe UI Semibold" pitchFamily="34" charset="0"/>
              </a:rPr>
              <a:t> </a:t>
            </a:r>
            <a:r>
              <a:rPr kumimoji="1" lang="en-US" sz="2800" dirty="0" err="1" smtClean="0">
                <a:latin typeface="Segoe UI Semibold" pitchFamily="34" charset="0"/>
              </a:rPr>
              <a:t>oturun</a:t>
            </a:r>
            <a:r>
              <a:rPr kumimoji="1" lang="en-US" sz="2800" dirty="0" smtClean="0">
                <a:latin typeface="Segoe UI Semibold" pitchFamily="34" charset="0"/>
              </a:rPr>
              <a:t>.</a:t>
            </a:r>
          </a:p>
          <a:p>
            <a:pPr eaLnBrk="0" fontAlgn="base" hangingPunct="0"/>
            <a:r>
              <a:rPr kumimoji="1" lang="en-US" sz="2800" dirty="0" err="1" smtClean="0">
                <a:latin typeface="Segoe UI Semibold" pitchFamily="34" charset="0"/>
              </a:rPr>
              <a:t>Karşınızdaki</a:t>
            </a:r>
            <a:r>
              <a:rPr kumimoji="1" lang="en-US" sz="2800" dirty="0" smtClean="0">
                <a:latin typeface="Segoe UI Semibold" pitchFamily="34" charset="0"/>
              </a:rPr>
              <a:t> </a:t>
            </a:r>
            <a:r>
              <a:rPr kumimoji="1" lang="en-US" sz="2800" dirty="0" err="1" smtClean="0">
                <a:latin typeface="Segoe UI Semibold" pitchFamily="34" charset="0"/>
              </a:rPr>
              <a:t>insan</a:t>
            </a:r>
            <a:r>
              <a:rPr kumimoji="1" lang="tr-TR" sz="2800" dirty="0" err="1" smtClean="0">
                <a:latin typeface="Segoe UI Semibold" pitchFamily="34" charset="0"/>
              </a:rPr>
              <a:t>ın</a:t>
            </a:r>
            <a:r>
              <a:rPr kumimoji="1" lang="en-US" sz="2800" dirty="0" smtClean="0">
                <a:latin typeface="Segoe UI Semibold" pitchFamily="34" charset="0"/>
              </a:rPr>
              <a:t> </a:t>
            </a:r>
            <a:r>
              <a:rPr kumimoji="1" lang="en-US" sz="2800" dirty="0" err="1" smtClean="0">
                <a:latin typeface="Segoe UI Semibold" pitchFamily="34" charset="0"/>
              </a:rPr>
              <a:t>yüzüne</a:t>
            </a:r>
            <a:r>
              <a:rPr kumimoji="1" lang="en-US" sz="2800" dirty="0" smtClean="0">
                <a:latin typeface="Segoe UI Semibold" pitchFamily="34" charset="0"/>
              </a:rPr>
              <a:t> </a:t>
            </a:r>
            <a:r>
              <a:rPr kumimoji="1" lang="en-US" sz="2800" dirty="0" err="1" smtClean="0">
                <a:latin typeface="Segoe UI Semibold" pitchFamily="34" charset="0"/>
              </a:rPr>
              <a:t>bakmayın</a:t>
            </a:r>
            <a:r>
              <a:rPr kumimoji="1" lang="en-US" sz="2800" dirty="0" smtClean="0">
                <a:latin typeface="Segoe UI Semibold" pitchFamily="34" charset="0"/>
              </a:rPr>
              <a:t>, </a:t>
            </a:r>
            <a:r>
              <a:rPr kumimoji="1" lang="en-US" sz="2800" dirty="0" err="1" smtClean="0">
                <a:latin typeface="Segoe UI Semibold" pitchFamily="34" charset="0"/>
              </a:rPr>
              <a:t>mümkünse</a:t>
            </a:r>
            <a:r>
              <a:rPr kumimoji="1" lang="en-US" sz="2800" dirty="0" smtClean="0">
                <a:latin typeface="Segoe UI Semibold" pitchFamily="34" charset="0"/>
              </a:rPr>
              <a:t> </a:t>
            </a:r>
            <a:r>
              <a:rPr kumimoji="1" lang="en-US" sz="2800" dirty="0" err="1" smtClean="0">
                <a:latin typeface="Segoe UI Semibold" pitchFamily="34" charset="0"/>
              </a:rPr>
              <a:t>gözlerinizi</a:t>
            </a:r>
            <a:r>
              <a:rPr kumimoji="1" lang="en-US" sz="2800" dirty="0" smtClean="0">
                <a:latin typeface="Segoe UI Semibold" pitchFamily="34" charset="0"/>
              </a:rPr>
              <a:t> </a:t>
            </a:r>
            <a:r>
              <a:rPr kumimoji="1" lang="en-US" sz="2800" dirty="0" err="1" smtClean="0">
                <a:latin typeface="Segoe UI Semibold" pitchFamily="34" charset="0"/>
              </a:rPr>
              <a:t>kaçırın</a:t>
            </a:r>
            <a:r>
              <a:rPr kumimoji="1" lang="en-US" sz="2800" dirty="0" smtClean="0">
                <a:latin typeface="Segoe UI Semibold" pitchFamily="34" charset="0"/>
              </a:rPr>
              <a:t>.</a:t>
            </a:r>
          </a:p>
          <a:p>
            <a:pPr eaLnBrk="0" fontAlgn="base" hangingPunct="0"/>
            <a:r>
              <a:rPr kumimoji="1" lang="en-US" sz="2800" dirty="0" err="1" smtClean="0">
                <a:latin typeface="Segoe UI Semibold" pitchFamily="34" charset="0"/>
              </a:rPr>
              <a:t>Karşınızdaki</a:t>
            </a:r>
            <a:r>
              <a:rPr kumimoji="1" lang="en-US" sz="2800" dirty="0" smtClean="0">
                <a:latin typeface="Segoe UI Semibold" pitchFamily="34" charset="0"/>
              </a:rPr>
              <a:t> </a:t>
            </a:r>
            <a:r>
              <a:rPr kumimoji="1" lang="en-US" sz="2800" dirty="0" err="1" smtClean="0">
                <a:latin typeface="Segoe UI Semibold" pitchFamily="34" charset="0"/>
              </a:rPr>
              <a:t>insanı</a:t>
            </a:r>
            <a:r>
              <a:rPr kumimoji="1" lang="en-US" sz="2800" dirty="0" smtClean="0">
                <a:latin typeface="Segoe UI Semibold" pitchFamily="34" charset="0"/>
              </a:rPr>
              <a:t> </a:t>
            </a:r>
            <a:r>
              <a:rPr kumimoji="1" lang="en-US" sz="2800" dirty="0" err="1" smtClean="0">
                <a:latin typeface="Segoe UI Semibold" pitchFamily="34" charset="0"/>
              </a:rPr>
              <a:t>ses</a:t>
            </a:r>
            <a:r>
              <a:rPr kumimoji="1" lang="en-US" sz="2800" dirty="0" smtClean="0">
                <a:latin typeface="Segoe UI Semibold" pitchFamily="34" charset="0"/>
              </a:rPr>
              <a:t> </a:t>
            </a:r>
            <a:r>
              <a:rPr kumimoji="1" lang="en-US" sz="2800" dirty="0" err="1" smtClean="0">
                <a:latin typeface="Segoe UI Semibold" pitchFamily="34" charset="0"/>
              </a:rPr>
              <a:t>çıkarmadan</a:t>
            </a:r>
            <a:r>
              <a:rPr kumimoji="1" lang="en-US" sz="2800" dirty="0" smtClean="0">
                <a:latin typeface="Segoe UI Semibold" pitchFamily="34" charset="0"/>
              </a:rPr>
              <a:t> </a:t>
            </a:r>
            <a:r>
              <a:rPr kumimoji="1" lang="en-US" sz="2800" dirty="0" err="1" smtClean="0">
                <a:latin typeface="Segoe UI Semibold" pitchFamily="34" charset="0"/>
              </a:rPr>
              <a:t>dinleyin</a:t>
            </a:r>
            <a:r>
              <a:rPr kumimoji="1" lang="en-US" sz="2800" dirty="0" smtClean="0">
                <a:latin typeface="Segoe UI Semibold" pitchFamily="34" charset="0"/>
              </a:rPr>
              <a:t> </a:t>
            </a:r>
            <a:r>
              <a:rPr kumimoji="1" lang="en-US" sz="2800" dirty="0" err="1" smtClean="0">
                <a:latin typeface="Segoe UI Semibold" pitchFamily="34" charset="0"/>
              </a:rPr>
              <a:t>veya</a:t>
            </a:r>
            <a:r>
              <a:rPr kumimoji="1" lang="en-US" sz="2800" dirty="0" smtClean="0">
                <a:latin typeface="Segoe UI Semibold" pitchFamily="34" charset="0"/>
              </a:rPr>
              <a:t> </a:t>
            </a:r>
            <a:r>
              <a:rPr kumimoji="1" lang="en-US" sz="2800" dirty="0" err="1" smtClean="0">
                <a:latin typeface="Segoe UI Semibold" pitchFamily="34" charset="0"/>
              </a:rPr>
              <a:t>karşınızdaki</a:t>
            </a:r>
            <a:r>
              <a:rPr kumimoji="1" lang="en-US" sz="2800" dirty="0" smtClean="0">
                <a:latin typeface="Segoe UI Semibold" pitchFamily="34" charset="0"/>
              </a:rPr>
              <a:t> </a:t>
            </a:r>
            <a:r>
              <a:rPr kumimoji="1" lang="en-US" sz="2800" dirty="0" err="1" smtClean="0">
                <a:latin typeface="Segoe UI Semibold" pitchFamily="34" charset="0"/>
              </a:rPr>
              <a:t>söyleyeceğini</a:t>
            </a:r>
            <a:r>
              <a:rPr kumimoji="1" lang="en-US" sz="2800" dirty="0" smtClean="0">
                <a:latin typeface="Segoe UI Semibold" pitchFamily="34" charset="0"/>
              </a:rPr>
              <a:t> </a:t>
            </a:r>
            <a:r>
              <a:rPr kumimoji="1" lang="en-US" sz="2800" dirty="0" err="1" smtClean="0">
                <a:latin typeface="Segoe UI Semibold" pitchFamily="34" charset="0"/>
              </a:rPr>
              <a:t>tamamlamadan</a:t>
            </a:r>
            <a:r>
              <a:rPr kumimoji="1" lang="en-US" sz="2800" dirty="0" smtClean="0">
                <a:latin typeface="Segoe UI Semibold" pitchFamily="34" charset="0"/>
              </a:rPr>
              <a:t> </a:t>
            </a:r>
            <a:r>
              <a:rPr kumimoji="1" lang="en-US" sz="2800" dirty="0" err="1" smtClean="0">
                <a:latin typeface="Segoe UI Semibold" pitchFamily="34" charset="0"/>
              </a:rPr>
              <a:t>sözünü</a:t>
            </a:r>
            <a:r>
              <a:rPr kumimoji="1" lang="en-US" sz="2800" dirty="0" smtClean="0">
                <a:latin typeface="Segoe UI Semibold" pitchFamily="34" charset="0"/>
              </a:rPr>
              <a:t> </a:t>
            </a:r>
            <a:r>
              <a:rPr kumimoji="1" lang="en-US" sz="2800" dirty="0" err="1" smtClean="0">
                <a:latin typeface="Segoe UI Semibold" pitchFamily="34" charset="0"/>
              </a:rPr>
              <a:t>kesin</a:t>
            </a:r>
            <a:r>
              <a:rPr kumimoji="1" lang="en-US" sz="2800" dirty="0" smtClean="0">
                <a:latin typeface="Segoe UI Semibold" pitchFamily="34" charset="0"/>
              </a:rPr>
              <a:t>.</a:t>
            </a:r>
          </a:p>
          <a:p>
            <a:pPr eaLnBrk="0" fontAlgn="base" hangingPunct="0"/>
            <a:r>
              <a:rPr kumimoji="1" lang="en-US" sz="2800" dirty="0" err="1" smtClean="0">
                <a:latin typeface="Segoe UI Semibold" pitchFamily="34" charset="0"/>
              </a:rPr>
              <a:t>İfadesiz</a:t>
            </a:r>
            <a:r>
              <a:rPr kumimoji="1" lang="en-US" sz="2800" dirty="0" smtClean="0">
                <a:latin typeface="Segoe UI Semibold" pitchFamily="34" charset="0"/>
              </a:rPr>
              <a:t> </a:t>
            </a:r>
            <a:r>
              <a:rPr kumimoji="1" lang="en-US" sz="2800" dirty="0" err="1" smtClean="0">
                <a:latin typeface="Segoe UI Semibold" pitchFamily="34" charset="0"/>
              </a:rPr>
              <a:t>bir</a:t>
            </a:r>
            <a:r>
              <a:rPr kumimoji="1" lang="en-US" sz="2800" dirty="0" smtClean="0">
                <a:latin typeface="Segoe UI Semibold" pitchFamily="34" charset="0"/>
              </a:rPr>
              <a:t> </a:t>
            </a:r>
            <a:r>
              <a:rPr kumimoji="1" lang="en-US" sz="2800" dirty="0" err="1" smtClean="0">
                <a:latin typeface="Segoe UI Semibold" pitchFamily="34" charset="0"/>
              </a:rPr>
              <a:t>şekilde</a:t>
            </a:r>
            <a:r>
              <a:rPr kumimoji="1" lang="en-US" sz="2800" dirty="0" smtClean="0">
                <a:latin typeface="Segoe UI Semibold" pitchFamily="34" charset="0"/>
              </a:rPr>
              <a:t> </a:t>
            </a:r>
            <a:r>
              <a:rPr kumimoji="1" lang="en-US" sz="2800" dirty="0" err="1" smtClean="0">
                <a:latin typeface="Segoe UI Semibold" pitchFamily="34" charset="0"/>
              </a:rPr>
              <a:t>durun</a:t>
            </a:r>
            <a:endParaRPr kumimoji="1" lang="en-US" sz="2800" dirty="0" smtClean="0">
              <a:latin typeface="Segoe UI Semibold" pitchFamily="34" charset="0"/>
            </a:endParaRPr>
          </a:p>
          <a:p>
            <a:endParaRPr lang="tr-TR" i="1" dirty="0"/>
          </a:p>
        </p:txBody>
      </p:sp>
    </p:spTree>
    <p:extLst>
      <p:ext uri="{BB962C8B-B14F-4D97-AF65-F5344CB8AC3E}">
        <p14:creationId xmlns:p14="http://schemas.microsoft.com/office/powerpoint/2010/main" xmlns="" val="40963040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8680"/>
            <a:ext cx="8229600" cy="1008112"/>
          </a:xfrm>
        </p:spPr>
        <p:txBody>
          <a:bodyPr>
            <a:normAutofit/>
          </a:bodyPr>
          <a:lstStyle/>
          <a:p>
            <a:pPr algn="ctr"/>
            <a:r>
              <a:rPr lang="tr-TR" sz="3600" b="1" dirty="0" smtClean="0">
                <a:effectLst>
                  <a:outerShdw blurRad="38100" dist="38100" dir="2700000" algn="tl">
                    <a:srgbClr val="000000">
                      <a:alpha val="43137"/>
                    </a:srgbClr>
                  </a:outerShdw>
                </a:effectLst>
                <a:latin typeface="Segoe UI Semibold" pitchFamily="34" charset="0"/>
              </a:rPr>
              <a:t>İLETİŞİMİ PEKİŞTİREN DAVRANIŞLAR</a:t>
            </a:r>
            <a:endParaRPr lang="tr-TR" sz="3600" dirty="0"/>
          </a:p>
        </p:txBody>
      </p:sp>
      <p:sp>
        <p:nvSpPr>
          <p:cNvPr id="3" name="2 İçerik Yer Tutucusu"/>
          <p:cNvSpPr>
            <a:spLocks noGrp="1"/>
          </p:cNvSpPr>
          <p:nvPr>
            <p:ph idx="1"/>
          </p:nvPr>
        </p:nvSpPr>
        <p:spPr>
          <a:xfrm>
            <a:off x="457200" y="1916832"/>
            <a:ext cx="8229600" cy="4407768"/>
          </a:xfrm>
        </p:spPr>
        <p:style>
          <a:lnRef idx="0">
            <a:schemeClr val="accent2"/>
          </a:lnRef>
          <a:fillRef idx="3">
            <a:schemeClr val="accent2"/>
          </a:fillRef>
          <a:effectRef idx="3">
            <a:schemeClr val="accent2"/>
          </a:effectRef>
          <a:fontRef idx="minor">
            <a:schemeClr val="lt1"/>
          </a:fontRef>
        </p:style>
        <p:txBody>
          <a:bodyPr>
            <a:normAutofit/>
          </a:bodyPr>
          <a:lstStyle/>
          <a:p>
            <a:pPr eaLnBrk="0" fontAlgn="base" hangingPunct="0"/>
            <a:r>
              <a:rPr kumimoji="1" lang="en-US" sz="2800" dirty="0" err="1" smtClean="0">
                <a:latin typeface="Segoe UI Semibold" pitchFamily="34" charset="0"/>
              </a:rPr>
              <a:t>Kollarınızı</a:t>
            </a:r>
            <a:r>
              <a:rPr kumimoji="1" lang="en-US" sz="2800" dirty="0" smtClean="0">
                <a:latin typeface="Segoe UI Semibold" pitchFamily="34" charset="0"/>
              </a:rPr>
              <a:t> </a:t>
            </a:r>
            <a:r>
              <a:rPr kumimoji="1" lang="en-US" sz="2800" dirty="0" err="1" smtClean="0">
                <a:latin typeface="Segoe UI Semibold" pitchFamily="34" charset="0"/>
              </a:rPr>
              <a:t>bağlamadan</a:t>
            </a:r>
            <a:r>
              <a:rPr kumimoji="1" lang="en-US" sz="2800" dirty="0" smtClean="0">
                <a:latin typeface="Segoe UI Semibold" pitchFamily="34" charset="0"/>
              </a:rPr>
              <a:t>, </a:t>
            </a:r>
            <a:r>
              <a:rPr kumimoji="1" lang="en-US" sz="2800" dirty="0" err="1" smtClean="0">
                <a:latin typeface="Segoe UI Semibold" pitchFamily="34" charset="0"/>
              </a:rPr>
              <a:t>ayak</a:t>
            </a:r>
            <a:r>
              <a:rPr kumimoji="1" lang="en-US" sz="2800" dirty="0" smtClean="0">
                <a:latin typeface="Segoe UI Semibold" pitchFamily="34" charset="0"/>
              </a:rPr>
              <a:t> </a:t>
            </a:r>
            <a:r>
              <a:rPr kumimoji="1" lang="en-US" sz="2800" dirty="0" err="1" smtClean="0">
                <a:latin typeface="Segoe UI Semibold" pitchFamily="34" charset="0"/>
              </a:rPr>
              <a:t>ayak</a:t>
            </a:r>
            <a:r>
              <a:rPr kumimoji="1" lang="en-US" sz="2800" dirty="0" smtClean="0">
                <a:latin typeface="Segoe UI Semibold" pitchFamily="34" charset="0"/>
              </a:rPr>
              <a:t> </a:t>
            </a:r>
            <a:r>
              <a:rPr kumimoji="1" lang="en-US" sz="2800" dirty="0" err="1" smtClean="0">
                <a:latin typeface="Segoe UI Semibold" pitchFamily="34" charset="0"/>
              </a:rPr>
              <a:t>üstüne</a:t>
            </a:r>
            <a:r>
              <a:rPr kumimoji="1" lang="en-US" sz="2800" dirty="0" smtClean="0">
                <a:latin typeface="Segoe UI Semibold" pitchFamily="34" charset="0"/>
              </a:rPr>
              <a:t> </a:t>
            </a:r>
            <a:r>
              <a:rPr kumimoji="1" lang="en-US" sz="2800" dirty="0" err="1" smtClean="0">
                <a:latin typeface="Segoe UI Semibold" pitchFamily="34" charset="0"/>
              </a:rPr>
              <a:t>atmadan</a:t>
            </a:r>
            <a:r>
              <a:rPr kumimoji="1" lang="en-US" sz="2800" dirty="0" smtClean="0">
                <a:latin typeface="Segoe UI Semibold" pitchFamily="34" charset="0"/>
              </a:rPr>
              <a:t>, </a:t>
            </a:r>
            <a:r>
              <a:rPr kumimoji="1" lang="en-US" sz="2800" dirty="0" err="1" smtClean="0">
                <a:latin typeface="Segoe UI Semibold" pitchFamily="34" charset="0"/>
              </a:rPr>
              <a:t>elleriniz</a:t>
            </a:r>
            <a:r>
              <a:rPr kumimoji="1" lang="en-US" sz="2800" dirty="0" smtClean="0">
                <a:latin typeface="Segoe UI Semibold" pitchFamily="34" charset="0"/>
              </a:rPr>
              <a:t> </a:t>
            </a:r>
            <a:r>
              <a:rPr kumimoji="1" lang="en-US" sz="2800" dirty="0" err="1" smtClean="0">
                <a:latin typeface="Segoe UI Semibold" pitchFamily="34" charset="0"/>
              </a:rPr>
              <a:t>açık</a:t>
            </a:r>
            <a:r>
              <a:rPr kumimoji="1" lang="en-US" sz="2800" dirty="0" smtClean="0">
                <a:latin typeface="Segoe UI Semibold" pitchFamily="34" charset="0"/>
              </a:rPr>
              <a:t> </a:t>
            </a:r>
            <a:r>
              <a:rPr kumimoji="1" lang="en-US" sz="2800" dirty="0" err="1" smtClean="0">
                <a:latin typeface="Segoe UI Semibold" pitchFamily="34" charset="0"/>
              </a:rPr>
              <a:t>olarak</a:t>
            </a:r>
            <a:r>
              <a:rPr kumimoji="1" lang="en-US" sz="2800" dirty="0" smtClean="0">
                <a:latin typeface="Segoe UI Semibold" pitchFamily="34" charset="0"/>
              </a:rPr>
              <a:t> </a:t>
            </a:r>
            <a:r>
              <a:rPr kumimoji="1" lang="en-US" sz="2800" dirty="0" err="1" smtClean="0">
                <a:latin typeface="Segoe UI Semibold" pitchFamily="34" charset="0"/>
              </a:rPr>
              <a:t>öne</a:t>
            </a:r>
            <a:r>
              <a:rPr kumimoji="1" lang="en-US" sz="2800" dirty="0" smtClean="0">
                <a:latin typeface="Segoe UI Semibold" pitchFamily="34" charset="0"/>
              </a:rPr>
              <a:t> </a:t>
            </a:r>
            <a:r>
              <a:rPr kumimoji="1" lang="en-US" sz="2800" dirty="0" err="1" smtClean="0">
                <a:latin typeface="Segoe UI Semibold" pitchFamily="34" charset="0"/>
              </a:rPr>
              <a:t>doğru</a:t>
            </a:r>
            <a:r>
              <a:rPr kumimoji="1" lang="en-US" sz="2800" dirty="0" smtClean="0">
                <a:latin typeface="Segoe UI Semibold" pitchFamily="34" charset="0"/>
              </a:rPr>
              <a:t> </a:t>
            </a:r>
            <a:r>
              <a:rPr kumimoji="1" lang="en-US" sz="2800" dirty="0" err="1" smtClean="0">
                <a:latin typeface="Segoe UI Semibold" pitchFamily="34" charset="0"/>
              </a:rPr>
              <a:t>eğilin</a:t>
            </a:r>
            <a:r>
              <a:rPr kumimoji="1" lang="en-US" sz="2800" dirty="0" smtClean="0">
                <a:latin typeface="Segoe UI Semibold" pitchFamily="34" charset="0"/>
              </a:rPr>
              <a:t>.</a:t>
            </a:r>
          </a:p>
          <a:p>
            <a:pPr eaLnBrk="0" fontAlgn="base" hangingPunct="0"/>
            <a:r>
              <a:rPr kumimoji="1" lang="en-US" sz="2800" dirty="0" err="1" smtClean="0">
                <a:latin typeface="Segoe UI Semibold" pitchFamily="34" charset="0"/>
              </a:rPr>
              <a:t>Karşınızdaki</a:t>
            </a:r>
            <a:r>
              <a:rPr kumimoji="1" lang="en-US" sz="2800" dirty="0" smtClean="0">
                <a:latin typeface="Segoe UI Semibold" pitchFamily="34" charset="0"/>
              </a:rPr>
              <a:t> </a:t>
            </a:r>
            <a:r>
              <a:rPr kumimoji="1" lang="en-US" sz="2800" dirty="0" err="1" smtClean="0">
                <a:latin typeface="Segoe UI Semibold" pitchFamily="34" charset="0"/>
              </a:rPr>
              <a:t>insanın</a:t>
            </a:r>
            <a:r>
              <a:rPr kumimoji="1" lang="en-US" sz="2800" dirty="0" smtClean="0">
                <a:latin typeface="Segoe UI Semibold" pitchFamily="34" charset="0"/>
              </a:rPr>
              <a:t> </a:t>
            </a:r>
            <a:r>
              <a:rPr kumimoji="1" lang="en-US" sz="2800" dirty="0" err="1" smtClean="0">
                <a:latin typeface="Segoe UI Semibold" pitchFamily="34" charset="0"/>
              </a:rPr>
              <a:t>yüzüne</a:t>
            </a:r>
            <a:r>
              <a:rPr kumimoji="1" lang="en-US" sz="2800" dirty="0" smtClean="0">
                <a:latin typeface="Segoe UI Semibold" pitchFamily="34" charset="0"/>
              </a:rPr>
              <a:t> </a:t>
            </a:r>
            <a:r>
              <a:rPr kumimoji="1" lang="en-US" sz="2800" dirty="0" err="1" smtClean="0">
                <a:latin typeface="Segoe UI Semibold" pitchFamily="34" charset="0"/>
              </a:rPr>
              <a:t>bakın</a:t>
            </a:r>
            <a:r>
              <a:rPr kumimoji="1" lang="en-US" sz="2800" dirty="0" smtClean="0">
                <a:latin typeface="Segoe UI Semibold" pitchFamily="34" charset="0"/>
              </a:rPr>
              <a:t>, </a:t>
            </a:r>
            <a:r>
              <a:rPr kumimoji="1" lang="en-US" sz="2800" dirty="0" err="1" smtClean="0">
                <a:latin typeface="Segoe UI Semibold" pitchFamily="34" charset="0"/>
              </a:rPr>
              <a:t>mümkün</a:t>
            </a:r>
            <a:r>
              <a:rPr kumimoji="1" lang="en-US" sz="2800" dirty="0" smtClean="0">
                <a:latin typeface="Segoe UI Semibold" pitchFamily="34" charset="0"/>
              </a:rPr>
              <a:t> </a:t>
            </a:r>
            <a:r>
              <a:rPr kumimoji="1" lang="en-US" sz="2800" dirty="0" err="1" smtClean="0">
                <a:latin typeface="Segoe UI Semibold" pitchFamily="34" charset="0"/>
              </a:rPr>
              <a:t>olduğu</a:t>
            </a:r>
            <a:r>
              <a:rPr kumimoji="1" lang="en-US" sz="2800" dirty="0" smtClean="0">
                <a:latin typeface="Segoe UI Semibold" pitchFamily="34" charset="0"/>
              </a:rPr>
              <a:t> </a:t>
            </a:r>
            <a:r>
              <a:rPr kumimoji="1" lang="en-US" sz="2800" dirty="0" err="1" smtClean="0">
                <a:latin typeface="Segoe UI Semibold" pitchFamily="34" charset="0"/>
              </a:rPr>
              <a:t>kadar</a:t>
            </a:r>
            <a:r>
              <a:rPr kumimoji="1" lang="en-US" sz="2800" dirty="0" smtClean="0">
                <a:latin typeface="Segoe UI Semibold" pitchFamily="34" charset="0"/>
              </a:rPr>
              <a:t> </a:t>
            </a:r>
            <a:r>
              <a:rPr kumimoji="1" lang="en-US" sz="2800" dirty="0" err="1" smtClean="0">
                <a:latin typeface="Segoe UI Semibold" pitchFamily="34" charset="0"/>
              </a:rPr>
              <a:t>çok</a:t>
            </a:r>
            <a:r>
              <a:rPr kumimoji="1" lang="en-US" sz="2800" dirty="0" smtClean="0">
                <a:latin typeface="Segoe UI Semibold" pitchFamily="34" charset="0"/>
              </a:rPr>
              <a:t> </a:t>
            </a:r>
            <a:r>
              <a:rPr kumimoji="1" lang="en-US" sz="2800" dirty="0" err="1" smtClean="0">
                <a:latin typeface="Segoe UI Semibold" pitchFamily="34" charset="0"/>
              </a:rPr>
              <a:t>göz</a:t>
            </a:r>
            <a:r>
              <a:rPr kumimoji="1" lang="en-US" sz="2800" dirty="0" smtClean="0">
                <a:latin typeface="Segoe UI Semibold" pitchFamily="34" charset="0"/>
              </a:rPr>
              <a:t> </a:t>
            </a:r>
            <a:r>
              <a:rPr kumimoji="1" lang="en-US" sz="2800" dirty="0" err="1" smtClean="0">
                <a:latin typeface="Segoe UI Semibold" pitchFamily="34" charset="0"/>
              </a:rPr>
              <a:t>teması</a:t>
            </a:r>
            <a:r>
              <a:rPr kumimoji="1" lang="en-US" sz="2800" dirty="0" smtClean="0">
                <a:latin typeface="Segoe UI Semibold" pitchFamily="34" charset="0"/>
              </a:rPr>
              <a:t> </a:t>
            </a:r>
            <a:r>
              <a:rPr kumimoji="1" lang="en-US" sz="2800" dirty="0" err="1" smtClean="0">
                <a:latin typeface="Segoe UI Semibold" pitchFamily="34" charset="0"/>
              </a:rPr>
              <a:t>kurun</a:t>
            </a:r>
            <a:r>
              <a:rPr kumimoji="1" lang="en-US" sz="2800" dirty="0" smtClean="0">
                <a:latin typeface="Segoe UI Semibold" pitchFamily="34" charset="0"/>
              </a:rPr>
              <a:t>.</a:t>
            </a:r>
          </a:p>
          <a:p>
            <a:pPr eaLnBrk="0" fontAlgn="base" hangingPunct="0"/>
            <a:r>
              <a:rPr kumimoji="1" lang="en-US" sz="2800" dirty="0" err="1" smtClean="0">
                <a:latin typeface="Segoe UI Semibold" pitchFamily="34" charset="0"/>
              </a:rPr>
              <a:t>Karşınızdaki</a:t>
            </a:r>
            <a:r>
              <a:rPr kumimoji="1" lang="en-US" sz="2800" dirty="0" smtClean="0">
                <a:latin typeface="Segoe UI Semibold" pitchFamily="34" charset="0"/>
              </a:rPr>
              <a:t> </a:t>
            </a:r>
            <a:r>
              <a:rPr kumimoji="1" lang="en-US" sz="2800" dirty="0" err="1" smtClean="0">
                <a:latin typeface="Segoe UI Semibold" pitchFamily="34" charset="0"/>
              </a:rPr>
              <a:t>konuşurken</a:t>
            </a:r>
            <a:r>
              <a:rPr kumimoji="1" lang="en-US" sz="2800" dirty="0" smtClean="0">
                <a:latin typeface="Segoe UI Semibold" pitchFamily="34" charset="0"/>
              </a:rPr>
              <a:t> "</a:t>
            </a:r>
            <a:r>
              <a:rPr kumimoji="1" lang="en-US" sz="2800" dirty="0" err="1" smtClean="0">
                <a:latin typeface="Segoe UI Semibold" pitchFamily="34" charset="0"/>
              </a:rPr>
              <a:t>evet</a:t>
            </a:r>
            <a:r>
              <a:rPr kumimoji="1" lang="en-US" sz="2800" dirty="0" smtClean="0">
                <a:latin typeface="Segoe UI Semibold" pitchFamily="34" charset="0"/>
              </a:rPr>
              <a:t>", "</a:t>
            </a:r>
            <a:r>
              <a:rPr kumimoji="1" lang="en-US" sz="2800" dirty="0" err="1" smtClean="0">
                <a:latin typeface="Segoe UI Semibold" pitchFamily="34" charset="0"/>
              </a:rPr>
              <a:t>demek</a:t>
            </a:r>
            <a:r>
              <a:rPr kumimoji="1" lang="en-US" sz="2800" dirty="0" smtClean="0">
                <a:latin typeface="Segoe UI Semibold" pitchFamily="34" charset="0"/>
              </a:rPr>
              <a:t> </a:t>
            </a:r>
            <a:r>
              <a:rPr kumimoji="1" lang="en-US" sz="2800" dirty="0" err="1" smtClean="0">
                <a:latin typeface="Segoe UI Semibold" pitchFamily="34" charset="0"/>
              </a:rPr>
              <a:t>öyle</a:t>
            </a:r>
            <a:r>
              <a:rPr kumimoji="1" lang="en-US" sz="2800" dirty="0" smtClean="0">
                <a:latin typeface="Segoe UI Semibold" pitchFamily="34" charset="0"/>
              </a:rPr>
              <a:t>", "</a:t>
            </a:r>
            <a:r>
              <a:rPr kumimoji="1" lang="en-US" sz="2800" dirty="0" err="1" smtClean="0">
                <a:latin typeface="Segoe UI Semibold" pitchFamily="34" charset="0"/>
              </a:rPr>
              <a:t>gerçekten</a:t>
            </a:r>
            <a:r>
              <a:rPr kumimoji="1" lang="en-US" sz="2800" dirty="0" smtClean="0">
                <a:latin typeface="Segoe UI Semibold" pitchFamily="34" charset="0"/>
              </a:rPr>
              <a:t> mi?" </a:t>
            </a:r>
            <a:r>
              <a:rPr kumimoji="1" lang="en-US" sz="2800" dirty="0" err="1" smtClean="0">
                <a:latin typeface="Segoe UI Semibold" pitchFamily="34" charset="0"/>
              </a:rPr>
              <a:t>gibi</a:t>
            </a:r>
            <a:r>
              <a:rPr kumimoji="1" lang="en-US" sz="2800" dirty="0" smtClean="0">
                <a:latin typeface="Segoe UI Semibold" pitchFamily="34" charset="0"/>
              </a:rPr>
              <a:t> </a:t>
            </a:r>
            <a:r>
              <a:rPr kumimoji="1" lang="en-US" sz="2800" dirty="0" err="1" smtClean="0">
                <a:latin typeface="Segoe UI Semibold" pitchFamily="34" charset="0"/>
              </a:rPr>
              <a:t>etkin</a:t>
            </a:r>
            <a:r>
              <a:rPr kumimoji="1" lang="en-US" sz="2800" dirty="0" smtClean="0">
                <a:latin typeface="Segoe UI Semibold" pitchFamily="34" charset="0"/>
              </a:rPr>
              <a:t> </a:t>
            </a:r>
            <a:r>
              <a:rPr kumimoji="1" lang="en-US" sz="2800" dirty="0" err="1" smtClean="0">
                <a:latin typeface="Segoe UI Semibold" pitchFamily="34" charset="0"/>
              </a:rPr>
              <a:t>dinlediğinizi</a:t>
            </a:r>
            <a:r>
              <a:rPr kumimoji="1" lang="en-US" sz="2800" dirty="0" smtClean="0">
                <a:latin typeface="Segoe UI Semibold" pitchFamily="34" charset="0"/>
              </a:rPr>
              <a:t> </a:t>
            </a:r>
            <a:r>
              <a:rPr kumimoji="1" lang="en-US" sz="2800" dirty="0" err="1" smtClean="0">
                <a:latin typeface="Segoe UI Semibold" pitchFamily="34" charset="0"/>
              </a:rPr>
              <a:t>belirten</a:t>
            </a:r>
            <a:r>
              <a:rPr kumimoji="1" lang="en-US" sz="2800" dirty="0" smtClean="0">
                <a:latin typeface="Segoe UI Semibold" pitchFamily="34" charset="0"/>
              </a:rPr>
              <a:t> </a:t>
            </a:r>
            <a:r>
              <a:rPr kumimoji="1" lang="en-US" sz="2800" dirty="0" err="1" smtClean="0">
                <a:latin typeface="Segoe UI Semibold" pitchFamily="34" charset="0"/>
              </a:rPr>
              <a:t>sözler</a:t>
            </a:r>
            <a:r>
              <a:rPr kumimoji="1" lang="en-US" sz="2800" dirty="0" smtClean="0">
                <a:latin typeface="Segoe UI Semibold" pitchFamily="34" charset="0"/>
              </a:rPr>
              <a:t> </a:t>
            </a:r>
            <a:r>
              <a:rPr kumimoji="1" lang="en-US" sz="2800" dirty="0" err="1" smtClean="0">
                <a:latin typeface="Segoe UI Semibold" pitchFamily="34" charset="0"/>
              </a:rPr>
              <a:t>söyleyin</a:t>
            </a:r>
            <a:r>
              <a:rPr kumimoji="1" lang="en-US" sz="2800" dirty="0" smtClean="0">
                <a:latin typeface="Segoe UI Semibold" pitchFamily="34" charset="0"/>
              </a:rPr>
              <a:t>.</a:t>
            </a:r>
          </a:p>
          <a:p>
            <a:pPr eaLnBrk="0" fontAlgn="base" hangingPunct="0"/>
            <a:r>
              <a:rPr kumimoji="1" lang="en-US" sz="2800" dirty="0" err="1" smtClean="0">
                <a:latin typeface="Segoe UI Semibold" pitchFamily="34" charset="0"/>
              </a:rPr>
              <a:t>Gülün</a:t>
            </a:r>
            <a:endParaRPr kumimoji="1" lang="en-US" sz="2800" dirty="0" smtClean="0">
              <a:latin typeface="Segoe UI Semibold" pitchFamily="34" charset="0"/>
            </a:endParaRPr>
          </a:p>
          <a:p>
            <a:pPr>
              <a:buNone/>
            </a:pPr>
            <a:endParaRPr lang="tr-TR" sz="2800" dirty="0">
              <a:latin typeface="Segoe UI Semibold" pitchFamily="34" charset="0"/>
            </a:endParaRPr>
          </a:p>
        </p:txBody>
      </p:sp>
    </p:spTree>
    <p:extLst>
      <p:ext uri="{BB962C8B-B14F-4D97-AF65-F5344CB8AC3E}">
        <p14:creationId xmlns:p14="http://schemas.microsoft.com/office/powerpoint/2010/main" xmlns="" val="115311865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4493</Words>
  <Application>Microsoft Office PowerPoint</Application>
  <PresentationFormat>Ekran Gösterisi (4:3)</PresentationFormat>
  <Paragraphs>906</Paragraphs>
  <Slides>138</Slides>
  <Notes>56</Notes>
  <HiddenSlides>5</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138</vt:i4>
      </vt:variant>
    </vt:vector>
  </HeadingPairs>
  <TitlesOfParts>
    <vt:vector size="141" baseType="lpstr">
      <vt:lpstr>Ofis Teması</vt:lpstr>
      <vt:lpstr>Klip</vt:lpstr>
      <vt:lpstr>Clip</vt:lpstr>
      <vt:lpstr>Slayt 1</vt:lpstr>
      <vt:lpstr>Slayt 2</vt:lpstr>
      <vt:lpstr>Slayt 3</vt:lpstr>
      <vt:lpstr>İLETİŞİM </vt:lpstr>
      <vt:lpstr>Slayt 5</vt:lpstr>
      <vt:lpstr>1. Kişisel Alan</vt:lpstr>
      <vt:lpstr>2. Bölge Mesafeleri</vt:lpstr>
      <vt:lpstr>Slayt 8</vt:lpstr>
      <vt:lpstr>Slayt 9</vt:lpstr>
      <vt:lpstr>Slayt 10</vt:lpstr>
      <vt:lpstr>Slayt 11</vt:lpstr>
      <vt:lpstr>Slayt 12</vt:lpstr>
      <vt:lpstr>Slayt 13</vt:lpstr>
      <vt:lpstr> PEKİ AÇIK ALANIMIZIN GENİŞ     OLMASI   NE DEMEK ?</vt:lpstr>
      <vt:lpstr>DUYGU-DÜŞÜNCE-DAVRANIŞ  ARASINDAKİ BAĞLANTI</vt:lpstr>
      <vt:lpstr>ÖRNEK</vt:lpstr>
      <vt:lpstr>ÖRNEK</vt:lpstr>
      <vt:lpstr>ETKİLİ BİR İLETİŞİM BECERİSİ;BEN DİLİ</vt:lpstr>
      <vt:lpstr>Slayt 19</vt:lpstr>
      <vt:lpstr>BEN DİLİ</vt:lpstr>
      <vt:lpstr> BEN DİLİNİN YARARLARI </vt:lpstr>
      <vt:lpstr> SEN DİLİ </vt:lpstr>
      <vt:lpstr>İletişim Çatışmalarının Sebepleri</vt:lpstr>
      <vt:lpstr>Slayt 24</vt:lpstr>
      <vt:lpstr>İnsanlarla İyi İlişkiler Kuranların Temel Benzerlikleri Nelerdir?</vt:lpstr>
      <vt:lpstr>İnsan İlişkilerinde Beceri Kazanmak İçin Ne Yapmak Gerekir?</vt:lpstr>
      <vt:lpstr>ETKİLİ İLETİŞİMİN AMACI</vt:lpstr>
      <vt:lpstr>TEMEL İLETİŞİM BECERİLERİ</vt:lpstr>
      <vt:lpstr>Kendini etkili ifade edebilme</vt:lpstr>
      <vt:lpstr>İyi bir dinleyici olmak için temel ilkeler</vt:lpstr>
      <vt:lpstr>İLETİŞİMİ GELİŞTİREN İYİ DİNLEMENİN ÖZELLİKLERİ</vt:lpstr>
      <vt:lpstr>FİZİKSEL DİNLEMENİN ÖZELLİKLERİ</vt:lpstr>
      <vt:lpstr>ETKİN DİNLEMENİN ÖZELLİKLERİ</vt:lpstr>
      <vt:lpstr>ETKİN DİNLEMENİN FAYDALARI</vt:lpstr>
      <vt:lpstr>DİNLERKEN KONUŞANIN TEŞVİK EDİLMESİ</vt:lpstr>
      <vt:lpstr>DUYGULARIN KİŞİSELLEŞTİRİLMESİ</vt:lpstr>
      <vt:lpstr>DAVRANIŞ BİÇİMLERİ</vt:lpstr>
      <vt:lpstr>İTAATKAR DAVRANIŞ</vt:lpstr>
      <vt:lpstr>     İLETİŞİM  </vt:lpstr>
      <vt:lpstr>SALDIRGAN DAVRANIŞ</vt:lpstr>
      <vt:lpstr>     İLETİŞİM  </vt:lpstr>
      <vt:lpstr>GÜVENLİ DAVRANIŞ</vt:lpstr>
      <vt:lpstr>     İLETİŞİM  </vt:lpstr>
      <vt:lpstr>HANGİ DAVRANIŞLAR GÜVENLİ DAVRANIŞLARDIR?</vt:lpstr>
      <vt:lpstr>GÜVENLİ DAVRANAN KİŞİNİN BEDEN DİLİNİN İFADESİ</vt:lpstr>
      <vt:lpstr>ETKİLİ İLETİŞİMİN ÖNÜNDEKİ ENGELLER</vt:lpstr>
      <vt:lpstr>Slayt 47</vt:lpstr>
      <vt:lpstr>İLETİŞİMİ ETKİLEYEN FAKTÖRLER</vt:lpstr>
      <vt:lpstr>Empati</vt:lpstr>
      <vt:lpstr>Koşulsuz Kabul (saygı)</vt:lpstr>
      <vt:lpstr>İçtenlik ve Dürüstlük</vt:lpstr>
      <vt:lpstr>EMPATİ BECERİSİ İÇİN;</vt:lpstr>
      <vt:lpstr>ÖRNEKLER</vt:lpstr>
      <vt:lpstr>                                       </vt:lpstr>
      <vt:lpstr>Slayt 55</vt:lpstr>
      <vt:lpstr> İLETİŞİMİN 12 ENGELİ    (devam)       </vt:lpstr>
      <vt:lpstr>ÖRNEK 1</vt:lpstr>
      <vt:lpstr>ÖRNEK 2</vt:lpstr>
      <vt:lpstr>İnsan ilişkisi veya iletişim ne değildir?</vt:lpstr>
      <vt:lpstr>Slayt 60</vt:lpstr>
      <vt:lpstr>Slayt 61</vt:lpstr>
      <vt:lpstr> İNSAN KARŞISINDAKİNDEN NELER BEKLER??? </vt:lpstr>
      <vt:lpstr>DUYGUSAL ZEKA</vt:lpstr>
      <vt:lpstr>DUYGUSAL ZEKA</vt:lpstr>
      <vt:lpstr>Slayt 65</vt:lpstr>
      <vt:lpstr>KİŞİSEL YETKİNLİKLER</vt:lpstr>
      <vt:lpstr>SOSYAL YETKİNLİKLER</vt:lpstr>
      <vt:lpstr>Slayt 68</vt:lpstr>
      <vt:lpstr>Slayt 69</vt:lpstr>
      <vt:lpstr>Duygusal Zekası Yüksek Olan Kişiler</vt:lpstr>
      <vt:lpstr>Düşük Duygusal Zekaya Sahip Bireyler</vt:lpstr>
      <vt:lpstr>Düşük Duygusal Zekaya Sahip Bireyler</vt:lpstr>
      <vt:lpstr>Düşük Duygusal Zekaya Sahip Bireyler</vt:lpstr>
      <vt:lpstr>Düşük Duygusal Zekaya Sahip Bireyler</vt:lpstr>
      <vt:lpstr>Duygusal Zekamızı Nasıl Geliştiririz?</vt:lpstr>
      <vt:lpstr>İLETİŞİMDE,</vt:lpstr>
      <vt:lpstr>    İLETİŞİM</vt:lpstr>
      <vt:lpstr>     İLETİŞİM  </vt:lpstr>
      <vt:lpstr>     İLETİŞİM  </vt:lpstr>
      <vt:lpstr>Bedenimizi Nasıl Kullanırız ?</vt:lpstr>
      <vt:lpstr>Slayt 81</vt:lpstr>
      <vt:lpstr>Slayt 82</vt:lpstr>
      <vt:lpstr>Slayt 83</vt:lpstr>
      <vt:lpstr>Olumlu Beden Dili Kullanımı</vt:lpstr>
      <vt:lpstr>Olumlu Beden Dili Kullanımı</vt:lpstr>
      <vt:lpstr>Kaçınılacak bazı hareketler</vt:lpstr>
      <vt:lpstr>Kaçınılacak bazı hareketler</vt:lpstr>
      <vt:lpstr>Kaçınılacak bazı hareketler</vt:lpstr>
      <vt:lpstr>    İLETİŞİM</vt:lpstr>
      <vt:lpstr>     İLETİŞİM  </vt:lpstr>
      <vt:lpstr>Slayt 91</vt:lpstr>
      <vt:lpstr>Slayt 92</vt:lpstr>
      <vt:lpstr>Slayt 93</vt:lpstr>
      <vt:lpstr>Slayt 94</vt:lpstr>
      <vt:lpstr>Slayt 95</vt:lpstr>
      <vt:lpstr>BEDEN DİLİ VE YANSITILAN MESAJLAR </vt:lpstr>
      <vt:lpstr>BEDEN DİLİ VE YANSITILAN MESAJLAR</vt:lpstr>
      <vt:lpstr>İLETİŞİMİ ENGELLEYEN DAVRANIŞLAR</vt:lpstr>
      <vt:lpstr>İLETİŞİMİ PEKİŞTİREN DAVRANIŞLAR</vt:lpstr>
      <vt:lpstr>Slayt 100</vt:lpstr>
      <vt:lpstr>Slayt 101</vt:lpstr>
      <vt:lpstr>Slayt 102</vt:lpstr>
      <vt:lpstr>Slayt 103</vt:lpstr>
      <vt:lpstr>Slayt 104</vt:lpstr>
      <vt:lpstr>Slayt 105</vt:lpstr>
      <vt:lpstr>Slayt 106</vt:lpstr>
      <vt:lpstr>Bir İletişim Örneği</vt:lpstr>
      <vt:lpstr>Slayt 108</vt:lpstr>
      <vt:lpstr>Slayt 109</vt:lpstr>
      <vt:lpstr>Veli görüşmesinde veliden görülebilecek tutumlar</vt:lpstr>
      <vt:lpstr>Slayt 111</vt:lpstr>
      <vt:lpstr>Slayt 112</vt:lpstr>
      <vt:lpstr>Slayt 113</vt:lpstr>
      <vt:lpstr>Slayt 114</vt:lpstr>
      <vt:lpstr>ÇÖZÜM</vt:lpstr>
      <vt:lpstr>Velilerle İletişimde Dikkat Edilmesi Gereken Hususlar </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Dikkat edin!</vt:lpstr>
      <vt:lpstr>“........Yerine”</vt:lpstr>
      <vt:lpstr>Unutmayın!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asus</dc:creator>
  <cp:lastModifiedBy>Asus</cp:lastModifiedBy>
  <cp:revision>86</cp:revision>
  <dcterms:created xsi:type="dcterms:W3CDTF">2011-10-21T22:50:56Z</dcterms:created>
  <dcterms:modified xsi:type="dcterms:W3CDTF">2014-10-13T15:51:48Z</dcterms:modified>
</cp:coreProperties>
</file>